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82" r:id="rId4"/>
    <p:sldId id="257" r:id="rId5"/>
    <p:sldId id="312" r:id="rId6"/>
    <p:sldId id="313" r:id="rId7"/>
    <p:sldId id="351" r:id="rId8"/>
    <p:sldId id="286" r:id="rId9"/>
    <p:sldId id="314" r:id="rId10"/>
    <p:sldId id="315" r:id="rId11"/>
    <p:sldId id="316" r:id="rId12"/>
    <p:sldId id="348" r:id="rId13"/>
    <p:sldId id="349" r:id="rId14"/>
    <p:sldId id="457" r:id="rId16"/>
    <p:sldId id="317" r:id="rId17"/>
    <p:sldId id="391" r:id="rId18"/>
    <p:sldId id="390" r:id="rId19"/>
    <p:sldId id="415" r:id="rId20"/>
    <p:sldId id="416" r:id="rId21"/>
    <p:sldId id="410" r:id="rId22"/>
    <p:sldId id="411" r:id="rId23"/>
    <p:sldId id="412" r:id="rId24"/>
    <p:sldId id="413" r:id="rId25"/>
    <p:sldId id="414" r:id="rId26"/>
    <p:sldId id="374" r:id="rId27"/>
    <p:sldId id="319" r:id="rId28"/>
    <p:sldId id="451" r:id="rId29"/>
    <p:sldId id="452" r:id="rId30"/>
    <p:sldId id="320" r:id="rId31"/>
    <p:sldId id="454" r:id="rId32"/>
    <p:sldId id="439" r:id="rId33"/>
    <p:sldId id="440" r:id="rId34"/>
    <p:sldId id="352" r:id="rId35"/>
    <p:sldId id="354" r:id="rId36"/>
    <p:sldId id="459" r:id="rId37"/>
    <p:sldId id="455" r:id="rId38"/>
    <p:sldId id="458" r:id="rId39"/>
    <p:sldId id="329" r:id="rId40"/>
    <p:sldId id="423" r:id="rId41"/>
    <p:sldId id="424" r:id="rId42"/>
    <p:sldId id="460" r:id="rId43"/>
    <p:sldId id="425" r:id="rId44"/>
    <p:sldId id="278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</p:showPr>
  <p:clrMru>
    <a:srgbClr val="559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113" y="939"/>
      </p:cViewPr>
      <p:guideLst>
        <p:guide orient="horz" pos="207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559A7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15429" t="50732"/>
          <a:stretch>
            <a:fillRect/>
          </a:stretch>
        </p:blipFill>
        <p:spPr>
          <a:xfrm>
            <a:off x="-1" y="0"/>
            <a:ext cx="4657725" cy="15135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/>
          <a:srcRect r="46404" b="33773"/>
          <a:stretch>
            <a:fillRect/>
          </a:stretch>
        </p:blipFill>
        <p:spPr>
          <a:xfrm>
            <a:off x="7803445" y="2316163"/>
            <a:ext cx="4377444" cy="45418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7064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rgbClr val="559A7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35861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t="55834"/>
          <a:stretch>
            <a:fillRect/>
          </a:stretch>
        </p:blipFill>
        <p:spPr>
          <a:xfrm>
            <a:off x="1025841" y="0"/>
            <a:ext cx="10140319" cy="30289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>
            <a:lvl1pPr>
              <a:defRPr sz="3200">
                <a:solidFill>
                  <a:srgbClr val="559A7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/>
          <a:srcRect l="1307" t="52921" r="5890" b="27033"/>
          <a:stretch>
            <a:fillRect/>
          </a:stretch>
        </p:blipFill>
        <p:spPr>
          <a:xfrm>
            <a:off x="0" y="0"/>
            <a:ext cx="12180888" cy="10604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2550" y="3200400"/>
            <a:ext cx="2171700" cy="1325563"/>
          </a:xfrm>
        </p:spPr>
        <p:txBody>
          <a:bodyPr>
            <a:noAutofit/>
          </a:bodyPr>
          <a:lstStyle>
            <a:lvl1pPr algn="dist">
              <a:defRPr sz="4800" b="0">
                <a:solidFill>
                  <a:srgbClr val="559A75"/>
                </a:solidFill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36551" t="45652" r="28584" b="28856"/>
          <a:stretch>
            <a:fillRect/>
          </a:stretch>
        </p:blipFill>
        <p:spPr>
          <a:xfrm>
            <a:off x="0" y="0"/>
            <a:ext cx="5410200" cy="37528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46420-223B-4BAA-8F2E-83C09DE63E3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altLang="zh-CN" sz="9600" dirty="0"/>
              <a:t>树</a:t>
            </a:r>
            <a:endParaRPr lang="x-none" altLang="zh-CN" sz="9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127750" y="5236845"/>
            <a:ext cx="4698365" cy="839470"/>
          </a:xfrm>
        </p:spPr>
        <p:txBody>
          <a:bodyPr>
            <a:normAutofit/>
          </a:bodyPr>
          <a:lstStyle/>
          <a:p>
            <a:r>
              <a:rPr lang="x-none" altLang="zh-CN" sz="2800" dirty="0"/>
              <a:t> </a:t>
            </a:r>
            <a:r>
              <a:rPr lang="x-none" altLang="zh-CN" sz="4000" dirty="0"/>
              <a:t>董孟愿</a:t>
            </a:r>
            <a:endParaRPr lang="x-none" altLang="zh-CN" sz="4000" dirty="0"/>
          </a:p>
        </p:txBody>
      </p:sp>
      <p:pic>
        <p:nvPicPr>
          <p:cNvPr id="5" name="图片 4" descr="sig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77145" y="100330"/>
            <a:ext cx="1917065" cy="20123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89965"/>
          </a:xfrm>
        </p:spPr>
        <p:txBody>
          <a:bodyPr/>
          <a:p>
            <a:r>
              <a:rPr lang="x-none" altLang="zh-CN"/>
              <a:t>完全二叉树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05890"/>
            <a:ext cx="10515600" cy="4771390"/>
          </a:xfrm>
        </p:spPr>
        <p:txBody>
          <a:bodyPr>
            <a:normAutofit/>
          </a:bodyPr>
          <a:p>
            <a:r>
              <a:rPr lang="x-none" altLang="zh-CN"/>
              <a:t>深度为k，结点数为n（n&lt;=</a:t>
            </a:r>
            <a:r>
              <a:rPr lang="x-none" altLang="zh-CN">
                <a:sym typeface="+mn-ea"/>
              </a:rPr>
              <a:t>(2^k)-1）</a:t>
            </a:r>
            <a:r>
              <a:rPr lang="x-none" altLang="zh-CN"/>
              <a:t>的二叉树,当个且仅当其n个结点与满二叉树中连续编号为1至n的结点位置一一对应时，称为完全二叉树。</a:t>
            </a:r>
            <a:endParaRPr lang="x-none" altLang="zh-CN"/>
          </a:p>
          <a:p>
            <a:pPr marL="0" indent="0">
              <a:buNone/>
            </a:pPr>
            <a:endParaRPr lang="x-none" altLang="zh-CN"/>
          </a:p>
          <a:p>
            <a:pPr marL="0" indent="0">
              <a:buNone/>
            </a:pPr>
            <a:r>
              <a:rPr lang="x-none" altLang="zh-CN"/>
              <a:t>两个重要特征：</a:t>
            </a:r>
            <a:endParaRPr lang="x-none" altLang="zh-CN"/>
          </a:p>
          <a:p>
            <a:pPr marL="0" indent="0">
              <a:buNone/>
            </a:pPr>
            <a:r>
              <a:rPr lang="x-none" altLang="zh-CN"/>
              <a:t>    1.所有叶子结点只可能出现在层号最大的两层上</a:t>
            </a:r>
            <a:endParaRPr lang="x-none" altLang="zh-CN"/>
          </a:p>
          <a:p>
            <a:pPr marL="0" indent="0">
              <a:buNone/>
            </a:pPr>
            <a:r>
              <a:rPr lang="x-none" altLang="zh-CN"/>
              <a:t>    2.对任意结点，若其右子树层高为K，则其左子树的层高只可为k或k+1.</a:t>
            </a:r>
            <a:endParaRPr lang="x-none" altLang="zh-CN"/>
          </a:p>
          <a:p>
            <a:pPr marL="0" indent="0">
              <a:buNone/>
            </a:pPr>
            <a:endParaRPr lang="x-none" altLang="zh-CN"/>
          </a:p>
          <a:p>
            <a:pPr marL="0" indent="0">
              <a:buNone/>
            </a:pPr>
            <a:r>
              <a:rPr lang="x-none" altLang="zh-CN"/>
              <a:t>所以，满二叉树必为完全二叉树，而完全二叉树不一定为满二叉树</a:t>
            </a:r>
            <a:endParaRPr lang="x-none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897255"/>
          </a:xfrm>
        </p:spPr>
        <p:txBody>
          <a:bodyPr/>
          <a:p>
            <a:r>
              <a:rPr lang="x-none" altLang="zh-CN"/>
              <a:t>对比图</a:t>
            </a:r>
            <a:endParaRPr lang="x-none" altLang="zh-CN"/>
          </a:p>
        </p:txBody>
      </p:sp>
      <p:pic>
        <p:nvPicPr>
          <p:cNvPr id="4" name="内容占位符 3" descr="005veYnbgy6RvwNeppT89&amp;69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4180" y="1153160"/>
            <a:ext cx="9192895" cy="47224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对比图</a:t>
            </a:r>
            <a:endParaRPr lang="x-none" altLang="zh-CN"/>
          </a:p>
        </p:txBody>
      </p:sp>
      <p:pic>
        <p:nvPicPr>
          <p:cNvPr id="4" name="内容占位符 3" descr="20110128142046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5090" y="1835150"/>
            <a:ext cx="9918065" cy="43345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706755"/>
            <a:ext cx="10515600" cy="3512820"/>
          </a:xfrm>
        </p:spPr>
        <p:txBody>
          <a:bodyPr/>
          <a:lstStyle/>
          <a:p>
            <a:r>
              <a:rPr lang="x-none" altLang="zh-CN" sz="7200" dirty="0"/>
              <a:t>二叉树的存储方式</a:t>
            </a:r>
            <a:endParaRPr lang="x-none" altLang="zh-CN" sz="7200" dirty="0"/>
          </a:p>
        </p:txBody>
      </p:sp>
      <p:pic>
        <p:nvPicPr>
          <p:cNvPr id="3" name="图片 2" descr="sig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1755" y="235585"/>
            <a:ext cx="186118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二叉树的顺序存储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9710"/>
            <a:ext cx="10515600" cy="4687570"/>
          </a:xfrm>
        </p:spPr>
        <p:txBody>
          <a:bodyPr>
            <a:normAutofit lnSpcReduction="10000"/>
          </a:bodyPr>
          <a:p>
            <a:endParaRPr lang="x-none" altLang="zh-CN"/>
          </a:p>
          <a:p>
            <a:r>
              <a:rPr lang="x-none" altLang="zh-CN" sz="3600">
                <a:solidFill>
                  <a:srgbClr val="FF0000"/>
                </a:solidFill>
              </a:rPr>
              <a:t>自上而下，自左至右</a:t>
            </a:r>
            <a:endParaRPr lang="x-none" altLang="zh-CN" sz="3600">
              <a:solidFill>
                <a:srgbClr val="FF0000"/>
              </a:solidFill>
            </a:endParaRPr>
          </a:p>
          <a:p>
            <a:endParaRPr lang="x-none" altLang="zh-CN" sz="3200"/>
          </a:p>
          <a:p>
            <a:r>
              <a:rPr lang="x-none" altLang="zh-CN"/>
              <a:t>     </a:t>
            </a:r>
            <a:r>
              <a:rPr lang="x-none" altLang="zh-CN" sz="3600"/>
              <a:t> 用一维数组作存储结构，将各结点数据存放到一维数组连续的存储单元中，二叉树编号为i的结点存放在数组的第i号分量中。</a:t>
            </a:r>
            <a:endParaRPr lang="x-none" altLang="zh-CN" sz="3600"/>
          </a:p>
          <a:p>
            <a:endParaRPr lang="x-none" altLang="zh-CN" sz="3600"/>
          </a:p>
          <a:p>
            <a:r>
              <a:rPr lang="x-none" altLang="zh-CN" sz="3600"/>
              <a:t>　　数组中下标为i的结点的左孩子下标为2ｉ，右孩子下标为2i+1,双亲结点的下标为i/2(取整)</a:t>
            </a:r>
            <a:endParaRPr lang="x-none" altLang="zh-CN" sz="3600"/>
          </a:p>
          <a:p>
            <a:endParaRPr lang="x-none" altLang="zh-CN" sz="3600"/>
          </a:p>
          <a:p>
            <a:pPr marL="0" indent="0">
              <a:buNone/>
            </a:pPr>
            <a:endParaRPr lang="x-none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240"/>
          </a:xfrm>
        </p:spPr>
        <p:txBody>
          <a:bodyPr/>
          <a:p>
            <a:r>
              <a:rPr lang="x-none" altLang="zh-CN"/>
              <a:t>顺序存储下标关系</a:t>
            </a:r>
            <a:endParaRPr lang="x-none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6320" y="1378585"/>
            <a:ext cx="7737475" cy="49447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1330"/>
            <a:ext cx="10515600" cy="5696585"/>
          </a:xfrm>
        </p:spPr>
        <p:txBody>
          <a:bodyPr/>
          <a:p>
            <a:pPr marL="0" indent="0">
              <a:buNone/>
            </a:pPr>
            <a:r>
              <a:rPr lang="x-none" altLang="zh-CN" sz="4400"/>
              <a:t>二叉树的链式存储：</a:t>
            </a:r>
            <a:endParaRPr lang="x-none" altLang="zh-CN" sz="4400"/>
          </a:p>
          <a:p>
            <a:endParaRPr lang="x-none" altLang="zh-CN"/>
          </a:p>
          <a:p>
            <a:r>
              <a:rPr lang="x-none" altLang="zh-CN"/>
              <a:t>　　</a:t>
            </a:r>
            <a:r>
              <a:rPr lang="x-none" altLang="zh-CN" sz="3200"/>
              <a:t>二叉树，每个结点除自身数据外，最多有两个孩子，所以，设计三个域。</a:t>
            </a:r>
            <a:endParaRPr lang="x-none" altLang="zh-CN" sz="3200"/>
          </a:p>
          <a:p>
            <a:r>
              <a:rPr lang="x-none" altLang="zh-CN" sz="3200"/>
              <a:t>　　数据域，左孩子域，右孩子域</a:t>
            </a:r>
            <a:endParaRPr lang="x-none" altLang="zh-CN" sz="3200"/>
          </a:p>
          <a:p>
            <a:endParaRPr lang="x-none" altLang="zh-CN" sz="3200"/>
          </a:p>
          <a:p>
            <a:endParaRPr lang="x-none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7980" y="3812540"/>
            <a:ext cx="8786495" cy="21202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057275"/>
          </a:xfrm>
        </p:spPr>
        <p:txBody>
          <a:bodyPr/>
          <a:p>
            <a:r>
              <a:rPr lang="x-none" altLang="zh-CN"/>
              <a:t>顺序存储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7655"/>
            <a:ext cx="10515600" cy="49231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x-none" altLang="zh-CN"/>
              <a:t>　</a:t>
            </a:r>
            <a:endParaRPr lang="x-none" altLang="zh-CN"/>
          </a:p>
          <a:p>
            <a:pPr marL="0" indent="0">
              <a:buNone/>
            </a:pPr>
            <a:r>
              <a:rPr lang="x-none" altLang="zh-CN" sz="3200"/>
              <a:t>　</a:t>
            </a:r>
            <a:r>
              <a:rPr lang="zh-CN" altLang="en-US" sz="3200"/>
              <a:t>#define MAX 100     </a:t>
            </a:r>
            <a:r>
              <a:rPr lang="x-none" altLang="zh-CN" sz="3200"/>
              <a:t>//一维数组最多存放100个元素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typedef char datatype;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</a:t>
            </a:r>
            <a:r>
              <a:rPr lang="zh-CN" altLang="en-US" sz="3200"/>
              <a:t>typedef struct 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/>
              <a:t>　</a:t>
            </a:r>
            <a:r>
              <a:rPr lang="zh-CN" altLang="en-US" sz="3200"/>
              <a:t>{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/>
              <a:t>　</a:t>
            </a:r>
            <a:r>
              <a:rPr lang="zh-CN" altLang="en-US" sz="3200"/>
              <a:t>   datatype SqBiTree[MAX+1];      //0号单元不用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/>
              <a:t>　</a:t>
            </a:r>
            <a:r>
              <a:rPr lang="zh-CN" altLang="en-US" sz="3200"/>
              <a:t>   int nodemax;　　　　//数组中最后一个结点的下标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/>
              <a:t>　</a:t>
            </a:r>
            <a:r>
              <a:rPr lang="zh-CN" altLang="en-US" sz="3200"/>
              <a:t>}BiTree;</a:t>
            </a:r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endParaRPr lang="zh-CN" altLang="en-US" sz="3200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89965"/>
          </a:xfrm>
        </p:spPr>
        <p:txBody>
          <a:bodyPr/>
          <a:p>
            <a:r>
              <a:rPr lang="x-none" altLang="zh-CN"/>
              <a:t>链式存储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2020" y="1405890"/>
            <a:ext cx="10515600" cy="4872355"/>
          </a:xfrm>
        </p:spPr>
        <p:txBody>
          <a:bodyPr/>
          <a:p>
            <a:pPr marL="0" indent="0">
              <a:buNone/>
            </a:pPr>
            <a:r>
              <a:rPr lang="x-none" altLang="zh-CN">
                <a:sym typeface="+mn-ea"/>
              </a:rPr>
              <a:t> </a:t>
            </a:r>
            <a:r>
              <a:rPr lang="x-none" altLang="zh-CN" sz="3200">
                <a:sym typeface="+mn-ea"/>
              </a:rPr>
              <a:t>typedef datatype char;     </a:t>
            </a:r>
            <a:endParaRPr lang="x-none" altLang="zh-CN" sz="3200">
              <a:sym typeface="+mn-ea"/>
            </a:endParaRPr>
          </a:p>
          <a:p>
            <a:pPr marL="0" indent="0">
              <a:buNone/>
            </a:pPr>
            <a:r>
              <a:rPr lang="zh-CN" altLang="en-US" sz="3200">
                <a:sym typeface="+mn-ea"/>
              </a:rPr>
              <a:t> typedef struct nodemax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>
                <a:sym typeface="+mn-ea"/>
              </a:rPr>
              <a:t> {</a:t>
            </a:r>
            <a:endParaRPr lang="zh-CN" altLang="en-US" sz="3200"/>
          </a:p>
          <a:p>
            <a:pPr marL="0" indent="0">
              <a:buNone/>
            </a:pPr>
            <a:r>
              <a:rPr lang="zh-CN" altLang="en-US" sz="3200">
                <a:sym typeface="+mn-ea"/>
              </a:rPr>
              <a:t>     DataType data;</a:t>
            </a:r>
            <a:r>
              <a:rPr lang="x-none" altLang="zh-CN" sz="3200">
                <a:sym typeface="+mn-ea"/>
              </a:rPr>
              <a:t>　　　　　//数据域</a:t>
            </a:r>
            <a:endParaRPr lang="x-none" altLang="zh-CN" sz="3200">
              <a:sym typeface="+mn-ea"/>
            </a:endParaRPr>
          </a:p>
          <a:p>
            <a:pPr marL="0" indent="0">
              <a:buNone/>
            </a:pPr>
            <a:r>
              <a:rPr lang="zh-CN" altLang="en-US" sz="3200">
                <a:sym typeface="+mn-ea"/>
              </a:rPr>
              <a:t>     struct Node * LChild;</a:t>
            </a:r>
            <a:r>
              <a:rPr lang="x-none" altLang="zh-CN" sz="3200">
                <a:sym typeface="+mn-ea"/>
              </a:rPr>
              <a:t>　　 //指向左孩子　</a:t>
            </a:r>
            <a:endParaRPr lang="x-none" altLang="zh-CN" sz="3200">
              <a:sym typeface="+mn-ea"/>
            </a:endParaRPr>
          </a:p>
          <a:p>
            <a:pPr marL="0" indent="0">
              <a:buNone/>
            </a:pPr>
            <a:r>
              <a:rPr lang="zh-CN" altLang="en-US" sz="3200">
                <a:sym typeface="+mn-ea"/>
              </a:rPr>
              <a:t>     struct Node * RChild;       </a:t>
            </a:r>
            <a:r>
              <a:rPr lang="x-none" altLang="zh-CN" sz="3200">
                <a:sym typeface="+mn-ea"/>
              </a:rPr>
              <a:t>//指向右孩子</a:t>
            </a:r>
            <a:endParaRPr lang="x-none" altLang="zh-CN" sz="3200">
              <a:sym typeface="+mn-ea"/>
            </a:endParaRPr>
          </a:p>
          <a:p>
            <a:pPr marL="0" indent="0">
              <a:buNone/>
            </a:pPr>
            <a:r>
              <a:rPr lang="zh-CN" altLang="en-US" sz="3200">
                <a:sym typeface="+mn-ea"/>
              </a:rPr>
              <a:t> }BiTNode,*BiTree;</a:t>
            </a:r>
            <a:endParaRPr lang="zh-CN" altLang="en-US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顺序存储</a:t>
            </a:r>
            <a:endParaRPr lang="x-none" altLang="zh-CN"/>
          </a:p>
        </p:txBody>
      </p:sp>
      <p:pic>
        <p:nvPicPr>
          <p:cNvPr id="4" name="内容占位符 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6945" y="1343025"/>
            <a:ext cx="10351770" cy="49009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 dirty="0"/>
              <a:t>目录</a:t>
            </a:r>
            <a:endParaRPr lang="x-none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431280" y="1905635"/>
            <a:ext cx="5070475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3200" b="1" dirty="0">
                <a:solidFill>
                  <a:srgbClr val="559A75"/>
                </a:solidFill>
              </a:rPr>
              <a:t>认识树</a:t>
            </a:r>
            <a:endParaRPr lang="x-none" altLang="zh-CN" sz="3200" b="1" dirty="0">
              <a:solidFill>
                <a:srgbClr val="559A75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83350" y="3002280"/>
            <a:ext cx="5070475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3200" b="1" dirty="0">
                <a:solidFill>
                  <a:srgbClr val="559A75"/>
                </a:solidFill>
              </a:rPr>
              <a:t>认识二叉树</a:t>
            </a:r>
            <a:endParaRPr lang="x-none" altLang="zh-CN" sz="3200" b="1" dirty="0">
              <a:solidFill>
                <a:srgbClr val="559A75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70650" y="4164965"/>
            <a:ext cx="5070475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3200" b="1" dirty="0">
                <a:solidFill>
                  <a:srgbClr val="559A75"/>
                </a:solidFill>
              </a:rPr>
              <a:t>二叉树的遍历</a:t>
            </a:r>
            <a:endParaRPr lang="x-none" altLang="zh-CN" sz="3200" b="1" dirty="0">
              <a:solidFill>
                <a:srgbClr val="559A75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70650" y="5300980"/>
            <a:ext cx="5070475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3200" b="1" dirty="0">
                <a:solidFill>
                  <a:srgbClr val="559A75"/>
                </a:solidFill>
                <a:sym typeface="+mn-ea"/>
              </a:rPr>
              <a:t>哈夫曼树与编码</a:t>
            </a:r>
            <a:endParaRPr lang="x-none" altLang="zh-CN" sz="3200" b="1" dirty="0">
              <a:solidFill>
                <a:srgbClr val="559A75"/>
              </a:solidFill>
            </a:endParaRPr>
          </a:p>
        </p:txBody>
      </p:sp>
      <p:sp>
        <p:nvSpPr>
          <p:cNvPr id="17" name="矩形 16"/>
          <p:cNvSpPr>
            <a:spLocks noChangeAspect="1"/>
          </p:cNvSpPr>
          <p:nvPr/>
        </p:nvSpPr>
        <p:spPr>
          <a:xfrm>
            <a:off x="5870450" y="1920436"/>
            <a:ext cx="540000" cy="540000"/>
          </a:xfrm>
          <a:prstGeom prst="rect">
            <a:avLst/>
          </a:prstGeom>
          <a:solidFill>
            <a:srgbClr val="559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Oswald Medium" panose="00000600000000000000" pitchFamily="2" charset="0"/>
              </a:rPr>
              <a:t>01</a:t>
            </a:r>
            <a:endParaRPr lang="zh-CN" altLang="en-US" sz="2000" dirty="0">
              <a:latin typeface="Oswald Medium" panose="00000600000000000000" pitchFamily="2" charset="0"/>
            </a:endParaRPr>
          </a:p>
        </p:txBody>
      </p:sp>
      <p:sp>
        <p:nvSpPr>
          <p:cNvPr id="18" name="矩形 17"/>
          <p:cNvSpPr>
            <a:spLocks noChangeAspect="1"/>
          </p:cNvSpPr>
          <p:nvPr/>
        </p:nvSpPr>
        <p:spPr>
          <a:xfrm>
            <a:off x="5870450" y="3056570"/>
            <a:ext cx="540000" cy="540000"/>
          </a:xfrm>
          <a:prstGeom prst="rect">
            <a:avLst/>
          </a:prstGeom>
          <a:solidFill>
            <a:srgbClr val="559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Oswald Medium" panose="00000600000000000000" pitchFamily="2" charset="0"/>
              </a:rPr>
              <a:t>02</a:t>
            </a:r>
            <a:endParaRPr lang="zh-CN" altLang="en-US" sz="2000" dirty="0">
              <a:latin typeface="Oswald Medium" panose="00000600000000000000" pitchFamily="2" charset="0"/>
            </a:endParaRPr>
          </a:p>
        </p:txBody>
      </p:sp>
      <p:sp>
        <p:nvSpPr>
          <p:cNvPr id="19" name="矩形 18"/>
          <p:cNvSpPr>
            <a:spLocks noChangeAspect="1"/>
          </p:cNvSpPr>
          <p:nvPr/>
        </p:nvSpPr>
        <p:spPr>
          <a:xfrm>
            <a:off x="5870450" y="4192704"/>
            <a:ext cx="540000" cy="540000"/>
          </a:xfrm>
          <a:prstGeom prst="rect">
            <a:avLst/>
          </a:prstGeom>
          <a:solidFill>
            <a:srgbClr val="559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Oswald Medium" panose="00000600000000000000" pitchFamily="2" charset="0"/>
              </a:rPr>
              <a:t>03</a:t>
            </a:r>
            <a:endParaRPr lang="zh-CN" altLang="en-US" sz="2000" dirty="0">
              <a:latin typeface="Oswald Medium" panose="00000600000000000000" pitchFamily="2" charset="0"/>
            </a:endParaRPr>
          </a:p>
        </p:txBody>
      </p:sp>
      <p:sp>
        <p:nvSpPr>
          <p:cNvPr id="20" name="矩形 19"/>
          <p:cNvSpPr>
            <a:spLocks noChangeAspect="1"/>
          </p:cNvSpPr>
          <p:nvPr/>
        </p:nvSpPr>
        <p:spPr>
          <a:xfrm>
            <a:off x="5870450" y="5328839"/>
            <a:ext cx="540000" cy="540000"/>
          </a:xfrm>
          <a:prstGeom prst="rect">
            <a:avLst/>
          </a:prstGeom>
          <a:solidFill>
            <a:srgbClr val="559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Oswald Medium" panose="00000600000000000000" pitchFamily="2" charset="0"/>
              </a:rPr>
              <a:t>04</a:t>
            </a:r>
            <a:endParaRPr lang="zh-CN" altLang="en-US" sz="2000" dirty="0">
              <a:latin typeface="Oswald Medium" panose="000006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2870" y="2264410"/>
            <a:ext cx="9958705" cy="26244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右单支二叉树</a:t>
            </a:r>
            <a:endParaRPr lang="x-none" altLang="zh-CN"/>
          </a:p>
        </p:txBody>
      </p:sp>
      <p:pic>
        <p:nvPicPr>
          <p:cNvPr id="4" name="内容占位符 3" descr="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3490" y="1477645"/>
            <a:ext cx="10021570" cy="42779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/>
          <p:nvPr>
            <p:ph idx="1"/>
          </p:nvPr>
        </p:nvSpPr>
        <p:spPr/>
        <p:txBody>
          <a:bodyPr>
            <a:normAutofit lnSpcReduction="10000"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x-none" altLang="zh-CN" sz="3600"/>
              <a:t>极端情况：</a:t>
            </a: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　　深度为k的二叉树，每个结点只有右孩子，虽然只有k个结点，但是占用2^k个存储单元，空间严重浪费，所以，顺序存储仅适用于满二叉树或完全二叉树</a:t>
            </a:r>
            <a:endParaRPr lang="x-none" altLang="zh-CN" sz="3600"/>
          </a:p>
        </p:txBody>
      </p:sp>
      <p:pic>
        <p:nvPicPr>
          <p:cNvPr id="6" name="内容占位符 3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2230" y="723900"/>
            <a:ext cx="9190990" cy="19100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链式存储————</a:t>
            </a:r>
            <a:r>
              <a:rPr lang="x-none" altLang="zh-CN" sz="3600"/>
              <a:t>二叉链表</a:t>
            </a:r>
            <a:endParaRPr lang="x-none" altLang="zh-CN" sz="3600"/>
          </a:p>
        </p:txBody>
      </p:sp>
      <p:pic>
        <p:nvPicPr>
          <p:cNvPr id="4" name="内容占位符 3" descr="d"/>
          <p:cNvPicPr>
            <a:picLocks noChangeAspect="1"/>
          </p:cNvPicPr>
          <p:nvPr>
            <p:ph idx="1"/>
          </p:nvPr>
        </p:nvPicPr>
        <p:blipFill>
          <a:blip r:embed="rId1"/>
          <a:srcRect r="-649" b="16874"/>
          <a:stretch>
            <a:fillRect/>
          </a:stretch>
        </p:blipFill>
        <p:spPr>
          <a:xfrm>
            <a:off x="1171575" y="1659890"/>
            <a:ext cx="10298430" cy="43675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两种存储方式比较：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x-none" altLang="zh-CN" sz="3200"/>
              <a:t>1.顺序存储：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　　分配固定的内存空间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　　增加／删除结点时间复杂度为Ｏ(n^2)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          方便查找结点</a:t>
            </a:r>
            <a:endParaRPr lang="x-none" altLang="zh-CN" sz="3200"/>
          </a:p>
          <a:p>
            <a:r>
              <a:rPr lang="x-none" altLang="zh-CN" sz="3200"/>
              <a:t>2.链式存储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　　动态分配内存空间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　　插入／删除结点时间复杂度为O(n)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　　</a:t>
            </a:r>
            <a:endParaRPr lang="x-none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707390"/>
            <a:ext cx="10515600" cy="3677920"/>
          </a:xfrm>
        </p:spPr>
        <p:txBody>
          <a:bodyPr/>
          <a:lstStyle/>
          <a:p>
            <a:r>
              <a:rPr lang="x-none" altLang="zh-CN" sz="6600" dirty="0"/>
              <a:t>3.二叉树的遍历</a:t>
            </a:r>
            <a:endParaRPr lang="x-none" altLang="zh-CN" sz="6600" dirty="0"/>
          </a:p>
        </p:txBody>
      </p:sp>
      <p:pic>
        <p:nvPicPr>
          <p:cNvPr id="3" name="图片 2" descr="sig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8855" y="156845"/>
            <a:ext cx="2183765" cy="22459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0890"/>
          </a:xfrm>
        </p:spPr>
        <p:txBody>
          <a:bodyPr>
            <a:normAutofit fontScale="90000"/>
          </a:bodyPr>
          <a:p>
            <a:r>
              <a:rPr lang="x-none" altLang="zh-CN"/>
              <a:t>思考: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03960"/>
            <a:ext cx="10515600" cy="525907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x-none" altLang="zh-CN"/>
              <a:t>　</a:t>
            </a:r>
            <a:endParaRPr lang="x-none" altLang="zh-CN"/>
          </a:p>
          <a:p>
            <a:pPr marL="0" indent="0">
              <a:buNone/>
            </a:pPr>
            <a:r>
              <a:rPr lang="x-none" altLang="zh-CN"/>
              <a:t>　</a:t>
            </a:r>
            <a:r>
              <a:rPr lang="x-none" altLang="zh-CN" sz="3600"/>
              <a:t>　1.二叉树是非线性结构，每个结点都可能有两个后继，</a:t>
            </a: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如何保证通过遍历对每个结点</a:t>
            </a:r>
            <a:r>
              <a:rPr lang="x-none" altLang="zh-CN" sz="3600">
                <a:solidFill>
                  <a:srgbClr val="FF0000"/>
                </a:solidFill>
              </a:rPr>
              <a:t>访问且仅访问一次</a:t>
            </a:r>
            <a:r>
              <a:rPr lang="x-none" altLang="zh-CN" sz="3600"/>
              <a:t>？</a:t>
            </a:r>
            <a:endParaRPr lang="x-none" altLang="zh-CN" sz="3600"/>
          </a:p>
          <a:p>
            <a:pPr marL="0" indent="0">
              <a:buNone/>
            </a:pP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　　约定访问的次序</a:t>
            </a:r>
            <a:endParaRPr lang="x-none" altLang="zh-CN" sz="3600"/>
          </a:p>
          <a:p>
            <a:pPr marL="0" indent="0">
              <a:buNone/>
            </a:pPr>
            <a:endParaRPr lang="x-none" altLang="zh-CN" sz="3600"/>
          </a:p>
          <a:p>
            <a:pPr marL="0" indent="0">
              <a:buNone/>
            </a:pP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　　遍历--&gt;将二叉树中的结点按一定规律进行线性化的操作</a:t>
            </a:r>
            <a:endParaRPr lang="x-none" altLang="zh-CN" sz="3600"/>
          </a:p>
          <a:p>
            <a:pPr marL="0" indent="0">
              <a:buNone/>
            </a:pP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　</a:t>
            </a:r>
            <a:endParaRPr lang="x-none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二叉树的遍历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x-none" altLang="zh-CN" sz="3600"/>
              <a:t>一般而言：</a:t>
            </a:r>
            <a:endParaRPr lang="x-none" altLang="zh-CN" sz="3600"/>
          </a:p>
          <a:p>
            <a:pPr marL="0" indent="0">
              <a:buNone/>
            </a:pPr>
            <a:r>
              <a:rPr lang="x-none" altLang="zh-CN"/>
              <a:t>　　　　</a:t>
            </a:r>
            <a:r>
              <a:rPr lang="x-none" altLang="zh-CN" sz="3600"/>
              <a:t>先上（根）后下（子）的层次遍历</a:t>
            </a: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　　　先左（子树）后右（子树）的深度遍历</a:t>
            </a: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　　　</a:t>
            </a:r>
            <a:r>
              <a:rPr lang="x-none" altLang="zh-CN" sz="3600">
                <a:sym typeface="+mn-ea"/>
              </a:rPr>
              <a:t>先右（子树）后左（子树）的深度遍历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endParaRPr lang="x-none" altLang="zh-CN" sz="3600"/>
          </a:p>
          <a:p>
            <a:pPr marL="0" indent="0">
              <a:buNone/>
            </a:pPr>
            <a:r>
              <a:rPr lang="x-none" altLang="zh-CN" sz="3200"/>
              <a:t>约定因素：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　子树互不相交，子树遍历序列的完整性，　　　　　　　　通常的先左后右习惯等，选择第二种</a:t>
            </a:r>
            <a:endParaRPr lang="x-none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683895"/>
            <a:ext cx="10515600" cy="1545590"/>
          </a:xfrm>
        </p:spPr>
        <p:txBody>
          <a:bodyPr/>
          <a:lstStyle/>
          <a:p>
            <a:r>
              <a:rPr lang="x-none" altLang="zh-CN" sz="6000" dirty="0"/>
              <a:t>三种遍历方式</a:t>
            </a:r>
            <a:endParaRPr lang="x-none" altLang="zh-CN" sz="6000" dirty="0"/>
          </a:p>
        </p:txBody>
      </p:sp>
      <p:sp>
        <p:nvSpPr>
          <p:cNvPr id="6" name="椭圆 5"/>
          <p:cNvSpPr/>
          <p:nvPr/>
        </p:nvSpPr>
        <p:spPr>
          <a:xfrm>
            <a:off x="2327409" y="2912418"/>
            <a:ext cx="1544154" cy="1544154"/>
          </a:xfrm>
          <a:prstGeom prst="ellipse">
            <a:avLst/>
          </a:prstGeom>
          <a:solidFill>
            <a:srgbClr val="559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7" name="稻壳儿小白白(http://dwz.cn/Wu2UP)"/>
          <p:cNvGrpSpPr/>
          <p:nvPr/>
        </p:nvGrpSpPr>
        <p:grpSpPr>
          <a:xfrm>
            <a:off x="2769301" y="3354310"/>
            <a:ext cx="660371" cy="660371"/>
            <a:chOff x="8780463" y="1906588"/>
            <a:chExt cx="360363" cy="360363"/>
          </a:xfrm>
          <a:solidFill>
            <a:schemeClr val="bg1"/>
          </a:solidFill>
        </p:grpSpPr>
        <p:sp>
          <p:nvSpPr>
            <p:cNvPr id="8" name="稻壳儿小白白(http://dwz.cn/Wu2UP)"/>
            <p:cNvSpPr>
              <a:spLocks noEditPoints="1"/>
            </p:cNvSpPr>
            <p:nvPr/>
          </p:nvSpPr>
          <p:spPr bwMode="auto">
            <a:xfrm>
              <a:off x="8780463" y="1938338"/>
              <a:ext cx="328613" cy="328613"/>
            </a:xfrm>
            <a:custGeom>
              <a:avLst/>
              <a:gdLst/>
              <a:ahLst/>
              <a:cxnLst>
                <a:cxn ang="0">
                  <a:pos x="80" y="3"/>
                </a:cxn>
                <a:cxn ang="0">
                  <a:pos x="73" y="0"/>
                </a:cxn>
                <a:cxn ang="0">
                  <a:pos x="66" y="3"/>
                </a:cxn>
                <a:cxn ang="0">
                  <a:pos x="61" y="9"/>
                </a:cxn>
                <a:cxn ang="0">
                  <a:pos x="58" y="15"/>
                </a:cxn>
                <a:cxn ang="0">
                  <a:pos x="60" y="20"/>
                </a:cxn>
                <a:cxn ang="0">
                  <a:pos x="8" y="41"/>
                </a:cxn>
                <a:cxn ang="0">
                  <a:pos x="1" y="50"/>
                </a:cxn>
                <a:cxn ang="0">
                  <a:pos x="4" y="60"/>
                </a:cxn>
                <a:cxn ang="0">
                  <a:pos x="53" y="108"/>
                </a:cxn>
                <a:cxn ang="0">
                  <a:pos x="61" y="112"/>
                </a:cxn>
                <a:cxn ang="0">
                  <a:pos x="61" y="112"/>
                </a:cxn>
                <a:cxn ang="0">
                  <a:pos x="63" y="111"/>
                </a:cxn>
                <a:cxn ang="0">
                  <a:pos x="72" y="104"/>
                </a:cxn>
                <a:cxn ang="0">
                  <a:pos x="92" y="53"/>
                </a:cxn>
                <a:cxn ang="0">
                  <a:pos x="97" y="55"/>
                </a:cxn>
                <a:cxn ang="0">
                  <a:pos x="104" y="52"/>
                </a:cxn>
                <a:cxn ang="0">
                  <a:pos x="110" y="46"/>
                </a:cxn>
                <a:cxn ang="0">
                  <a:pos x="112" y="40"/>
                </a:cxn>
                <a:cxn ang="0">
                  <a:pos x="110" y="33"/>
                </a:cxn>
                <a:cxn ang="0">
                  <a:pos x="80" y="3"/>
                </a:cxn>
                <a:cxn ang="0">
                  <a:pos x="65" y="102"/>
                </a:cxn>
                <a:cxn ang="0">
                  <a:pos x="62" y="104"/>
                </a:cxn>
                <a:cxn ang="0">
                  <a:pos x="61" y="104"/>
                </a:cxn>
                <a:cxn ang="0">
                  <a:pos x="58" y="103"/>
                </a:cxn>
                <a:cxn ang="0">
                  <a:pos x="9" y="55"/>
                </a:cxn>
                <a:cxn ang="0">
                  <a:pos x="8" y="51"/>
                </a:cxn>
                <a:cxn ang="0">
                  <a:pos x="11" y="48"/>
                </a:cxn>
                <a:cxn ang="0">
                  <a:pos x="34" y="39"/>
                </a:cxn>
                <a:cxn ang="0">
                  <a:pos x="83" y="56"/>
                </a:cxn>
                <a:cxn ang="0">
                  <a:pos x="65" y="102"/>
                </a:cxn>
                <a:cxn ang="0">
                  <a:pos x="104" y="41"/>
                </a:cxn>
                <a:cxn ang="0">
                  <a:pos x="99" y="46"/>
                </a:cxn>
                <a:cxn ang="0">
                  <a:pos x="96" y="46"/>
                </a:cxn>
                <a:cxn ang="0">
                  <a:pos x="89" y="40"/>
                </a:cxn>
                <a:cxn ang="0">
                  <a:pos x="84" y="53"/>
                </a:cxn>
                <a:cxn ang="0">
                  <a:pos x="84" y="52"/>
                </a:cxn>
                <a:cxn ang="0">
                  <a:pos x="50" y="38"/>
                </a:cxn>
                <a:cxn ang="0">
                  <a:pos x="40" y="36"/>
                </a:cxn>
                <a:cxn ang="0">
                  <a:pos x="73" y="23"/>
                </a:cxn>
                <a:cxn ang="0">
                  <a:pos x="66" y="17"/>
                </a:cxn>
                <a:cxn ang="0">
                  <a:pos x="66" y="14"/>
                </a:cxn>
                <a:cxn ang="0">
                  <a:pos x="72" y="9"/>
                </a:cxn>
                <a:cxn ang="0">
                  <a:pos x="75" y="9"/>
                </a:cxn>
                <a:cxn ang="0">
                  <a:pos x="104" y="38"/>
                </a:cxn>
                <a:cxn ang="0">
                  <a:pos x="104" y="41"/>
                </a:cxn>
                <a:cxn ang="0">
                  <a:pos x="104" y="41"/>
                </a:cxn>
                <a:cxn ang="0">
                  <a:pos x="104" y="41"/>
                </a:cxn>
              </a:cxnLst>
              <a:rect l="0" t="0" r="r" b="b"/>
              <a:pathLst>
                <a:path w="112" h="112">
                  <a:moveTo>
                    <a:pt x="80" y="3"/>
                  </a:moveTo>
                  <a:cubicBezTo>
                    <a:pt x="78" y="1"/>
                    <a:pt x="76" y="0"/>
                    <a:pt x="73" y="0"/>
                  </a:cubicBezTo>
                  <a:cubicBezTo>
                    <a:pt x="71" y="0"/>
                    <a:pt x="68" y="1"/>
                    <a:pt x="66" y="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9" y="10"/>
                    <a:pt x="58" y="13"/>
                    <a:pt x="58" y="15"/>
                  </a:cubicBezTo>
                  <a:cubicBezTo>
                    <a:pt x="58" y="17"/>
                    <a:pt x="59" y="19"/>
                    <a:pt x="60" y="2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3"/>
                    <a:pt x="2" y="46"/>
                    <a:pt x="1" y="50"/>
                  </a:cubicBezTo>
                  <a:cubicBezTo>
                    <a:pt x="0" y="53"/>
                    <a:pt x="1" y="57"/>
                    <a:pt x="4" y="60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5" y="110"/>
                    <a:pt x="58" y="112"/>
                    <a:pt x="61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2" y="112"/>
                    <a:pt x="63" y="112"/>
                    <a:pt x="63" y="111"/>
                  </a:cubicBezTo>
                  <a:cubicBezTo>
                    <a:pt x="67" y="111"/>
                    <a:pt x="70" y="108"/>
                    <a:pt x="72" y="10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4"/>
                    <a:pt x="95" y="55"/>
                    <a:pt x="97" y="55"/>
                  </a:cubicBezTo>
                  <a:cubicBezTo>
                    <a:pt x="100" y="55"/>
                    <a:pt x="102" y="54"/>
                    <a:pt x="104" y="52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1" y="45"/>
                    <a:pt x="112" y="42"/>
                    <a:pt x="112" y="40"/>
                  </a:cubicBezTo>
                  <a:cubicBezTo>
                    <a:pt x="112" y="37"/>
                    <a:pt x="111" y="35"/>
                    <a:pt x="110" y="33"/>
                  </a:cubicBezTo>
                  <a:lnTo>
                    <a:pt x="80" y="3"/>
                  </a:lnTo>
                  <a:close/>
                  <a:moveTo>
                    <a:pt x="65" y="102"/>
                  </a:moveTo>
                  <a:cubicBezTo>
                    <a:pt x="64" y="103"/>
                    <a:pt x="63" y="104"/>
                    <a:pt x="62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0" y="104"/>
                    <a:pt x="59" y="104"/>
                    <a:pt x="58" y="10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4"/>
                    <a:pt x="8" y="52"/>
                    <a:pt x="8" y="51"/>
                  </a:cubicBezTo>
                  <a:cubicBezTo>
                    <a:pt x="9" y="50"/>
                    <a:pt x="9" y="49"/>
                    <a:pt x="11" y="4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51" y="44"/>
                    <a:pt x="67" y="39"/>
                    <a:pt x="83" y="56"/>
                  </a:cubicBezTo>
                  <a:lnTo>
                    <a:pt x="65" y="102"/>
                  </a:lnTo>
                  <a:close/>
                  <a:moveTo>
                    <a:pt x="104" y="41"/>
                  </a:moveTo>
                  <a:cubicBezTo>
                    <a:pt x="99" y="46"/>
                    <a:pt x="99" y="46"/>
                    <a:pt x="99" y="46"/>
                  </a:cubicBezTo>
                  <a:cubicBezTo>
                    <a:pt x="98" y="47"/>
                    <a:pt x="97" y="47"/>
                    <a:pt x="96" y="4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3" y="41"/>
                    <a:pt x="61" y="39"/>
                    <a:pt x="50" y="38"/>
                  </a:cubicBezTo>
                  <a:cubicBezTo>
                    <a:pt x="47" y="38"/>
                    <a:pt x="44" y="37"/>
                    <a:pt x="40" y="36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5"/>
                    <a:pt x="66" y="14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8"/>
                    <a:pt x="74" y="8"/>
                    <a:pt x="75" y="9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5" y="39"/>
                    <a:pt x="105" y="40"/>
                    <a:pt x="104" y="41"/>
                  </a:cubicBezTo>
                  <a:close/>
                  <a:moveTo>
                    <a:pt x="104" y="41"/>
                  </a:moveTo>
                  <a:cubicBezTo>
                    <a:pt x="104" y="41"/>
                    <a:pt x="104" y="41"/>
                    <a:pt x="104" y="41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Arial" panose="02080604020202020204" charset="0"/>
              </a:endParaRPr>
            </a:p>
          </p:txBody>
        </p:sp>
        <p:sp>
          <p:nvSpPr>
            <p:cNvPr id="9" name="稻壳儿小白白(http://dwz.cn/Wu2UP)"/>
            <p:cNvSpPr>
              <a:spLocks noEditPoints="1"/>
            </p:cNvSpPr>
            <p:nvPr/>
          </p:nvSpPr>
          <p:spPr bwMode="auto">
            <a:xfrm>
              <a:off x="8939213" y="2084388"/>
              <a:ext cx="55563" cy="57150"/>
            </a:xfrm>
            <a:custGeom>
              <a:avLst/>
              <a:gdLst/>
              <a:ahLst/>
              <a:cxnLst>
                <a:cxn ang="0">
                  <a:pos x="10" y="19"/>
                </a:cxn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10" y="19"/>
                </a:cxn>
                <a:cxn ang="0">
                  <a:pos x="10" y="4"/>
                </a:cxn>
                <a:cxn ang="0">
                  <a:pos x="16" y="10"/>
                </a:cxn>
                <a:cxn ang="0">
                  <a:pos x="10" y="16"/>
                </a:cxn>
                <a:cxn ang="0">
                  <a:pos x="4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Arial" panose="02080604020202020204" charset="0"/>
              </a:endParaRPr>
            </a:p>
          </p:txBody>
        </p:sp>
        <p:sp>
          <p:nvSpPr>
            <p:cNvPr id="10" name="稻壳儿小白白(http://dwz.cn/Wu2UP)"/>
            <p:cNvSpPr>
              <a:spLocks noEditPoints="1"/>
            </p:cNvSpPr>
            <p:nvPr/>
          </p:nvSpPr>
          <p:spPr bwMode="auto">
            <a:xfrm>
              <a:off x="9085263" y="1906588"/>
              <a:ext cx="55563" cy="555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9"/>
                </a:cxn>
                <a:cxn ang="0">
                  <a:pos x="10" y="19"/>
                </a:cxn>
                <a:cxn ang="0">
                  <a:pos x="19" y="9"/>
                </a:cxn>
                <a:cxn ang="0">
                  <a:pos x="10" y="0"/>
                </a:cxn>
                <a:cxn ang="0">
                  <a:pos x="10" y="15"/>
                </a:cxn>
                <a:cxn ang="0">
                  <a:pos x="4" y="9"/>
                </a:cxn>
                <a:cxn ang="0">
                  <a:pos x="10" y="4"/>
                </a:cxn>
                <a:cxn ang="0">
                  <a:pos x="16" y="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10" y="15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4" y="13"/>
                    <a:pt x="4" y="9"/>
                  </a:cubicBezTo>
                  <a:cubicBezTo>
                    <a:pt x="4" y="6"/>
                    <a:pt x="7" y="4"/>
                    <a:pt x="10" y="4"/>
                  </a:cubicBezTo>
                  <a:cubicBezTo>
                    <a:pt x="13" y="4"/>
                    <a:pt x="16" y="6"/>
                    <a:pt x="16" y="9"/>
                  </a:cubicBezTo>
                  <a:cubicBezTo>
                    <a:pt x="16" y="13"/>
                    <a:pt x="13" y="15"/>
                    <a:pt x="10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Arial" panose="02080604020202020204" charset="0"/>
              </a:endParaRPr>
            </a:p>
          </p:txBody>
        </p:sp>
        <p:sp>
          <p:nvSpPr>
            <p:cNvPr id="11" name="稻壳儿小白白(http://dwz.cn/Wu2UP)"/>
            <p:cNvSpPr>
              <a:spLocks noEditPoints="1"/>
            </p:cNvSpPr>
            <p:nvPr/>
          </p:nvSpPr>
          <p:spPr bwMode="auto">
            <a:xfrm>
              <a:off x="8872538" y="2073276"/>
              <a:ext cx="46038" cy="476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8" y="4"/>
                </a:cxn>
                <a:cxn ang="0">
                  <a:pos x="12" y="8"/>
                </a:cxn>
                <a:cxn ang="0">
                  <a:pos x="8" y="12"/>
                </a:cxn>
                <a:cxn ang="0">
                  <a:pos x="4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Arial" panose="02080604020202020204" charset="0"/>
              </a:endParaRPr>
            </a:p>
          </p:txBody>
        </p:sp>
        <p:sp>
          <p:nvSpPr>
            <p:cNvPr id="12" name="稻壳儿小白白(http://dwz.cn/Wu2UP)"/>
            <p:cNvSpPr>
              <a:spLocks noEditPoints="1"/>
            </p:cNvSpPr>
            <p:nvPr/>
          </p:nvSpPr>
          <p:spPr bwMode="auto">
            <a:xfrm>
              <a:off x="8918575" y="2152651"/>
              <a:ext cx="20638" cy="23813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3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Arial" panose="02080604020202020204" charset="0"/>
              </a:endParaRPr>
            </a:p>
          </p:txBody>
        </p:sp>
        <p:sp>
          <p:nvSpPr>
            <p:cNvPr id="13" name="稻壳儿小白白(http://dwz.cn/Wu2UP)"/>
            <p:cNvSpPr>
              <a:spLocks noEditPoints="1"/>
            </p:cNvSpPr>
            <p:nvPr/>
          </p:nvSpPr>
          <p:spPr bwMode="auto">
            <a:xfrm>
              <a:off x="9096375" y="1985963"/>
              <a:ext cx="23813" cy="2063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7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Arial" panose="02080604020202020204" charset="0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5323923" y="2912418"/>
            <a:ext cx="1544154" cy="1544154"/>
          </a:xfrm>
          <a:prstGeom prst="ellipse">
            <a:avLst/>
          </a:prstGeom>
          <a:solidFill>
            <a:srgbClr val="559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8320437" y="2912418"/>
            <a:ext cx="1544154" cy="1544154"/>
          </a:xfrm>
          <a:prstGeom prst="ellipse">
            <a:avLst/>
          </a:prstGeom>
          <a:solidFill>
            <a:srgbClr val="559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" name="任意多边形 45"/>
          <p:cNvSpPr/>
          <p:nvPr/>
        </p:nvSpPr>
        <p:spPr bwMode="auto">
          <a:xfrm>
            <a:off x="5770258" y="3422364"/>
            <a:ext cx="651485" cy="566155"/>
          </a:xfrm>
          <a:custGeom>
            <a:avLst/>
            <a:gdLst>
              <a:gd name="connsiteX0" fmla="*/ 170419 w 241447"/>
              <a:gd name="connsiteY0" fmla="*/ 119335 h 209823"/>
              <a:gd name="connsiteX1" fmla="*/ 233971 w 241447"/>
              <a:gd name="connsiteY1" fmla="*/ 168350 h 209823"/>
              <a:gd name="connsiteX2" fmla="*/ 241447 w 241447"/>
              <a:gd name="connsiteY2" fmla="*/ 183431 h 209823"/>
              <a:gd name="connsiteX3" fmla="*/ 230232 w 241447"/>
              <a:gd name="connsiteY3" fmla="*/ 198512 h 209823"/>
              <a:gd name="connsiteX4" fmla="*/ 219017 w 241447"/>
              <a:gd name="connsiteY4" fmla="*/ 209823 h 209823"/>
              <a:gd name="connsiteX5" fmla="*/ 200326 w 241447"/>
              <a:gd name="connsiteY5" fmla="*/ 206053 h 209823"/>
              <a:gd name="connsiteX6" fmla="*/ 125559 w 241447"/>
              <a:gd name="connsiteY6" fmla="*/ 134417 h 209823"/>
              <a:gd name="connsiteX7" fmla="*/ 136774 w 241447"/>
              <a:gd name="connsiteY7" fmla="*/ 126876 h 209823"/>
              <a:gd name="connsiteX8" fmla="*/ 147989 w 241447"/>
              <a:gd name="connsiteY8" fmla="*/ 130646 h 209823"/>
              <a:gd name="connsiteX9" fmla="*/ 166681 w 241447"/>
              <a:gd name="connsiteY9" fmla="*/ 123106 h 209823"/>
              <a:gd name="connsiteX10" fmla="*/ 170419 w 241447"/>
              <a:gd name="connsiteY10" fmla="*/ 119335 h 209823"/>
              <a:gd name="connsiteX11" fmla="*/ 212912 w 241447"/>
              <a:gd name="connsiteY11" fmla="*/ 14390 h 209823"/>
              <a:gd name="connsiteX12" fmla="*/ 222800 w 241447"/>
              <a:gd name="connsiteY12" fmla="*/ 20530 h 209823"/>
              <a:gd name="connsiteX13" fmla="*/ 222800 w 241447"/>
              <a:gd name="connsiteY13" fmla="*/ 43199 h 209823"/>
              <a:gd name="connsiteX14" fmla="*/ 154995 w 241447"/>
              <a:gd name="connsiteY14" fmla="*/ 96095 h 209823"/>
              <a:gd name="connsiteX15" fmla="*/ 154995 w 241447"/>
              <a:gd name="connsiteY15" fmla="*/ 111208 h 209823"/>
              <a:gd name="connsiteX16" fmla="*/ 143694 w 241447"/>
              <a:gd name="connsiteY16" fmla="*/ 107430 h 209823"/>
              <a:gd name="connsiteX17" fmla="*/ 136161 w 241447"/>
              <a:gd name="connsiteY17" fmla="*/ 103651 h 209823"/>
              <a:gd name="connsiteX18" fmla="*/ 45754 w 241447"/>
              <a:gd name="connsiteY18" fmla="*/ 179217 h 209823"/>
              <a:gd name="connsiteX19" fmla="*/ 38220 w 241447"/>
              <a:gd name="connsiteY19" fmla="*/ 190551 h 209823"/>
              <a:gd name="connsiteX20" fmla="*/ 19385 w 241447"/>
              <a:gd name="connsiteY20" fmla="*/ 201886 h 209823"/>
              <a:gd name="connsiteX21" fmla="*/ 8084 w 241447"/>
              <a:gd name="connsiteY21" fmla="*/ 186773 h 209823"/>
              <a:gd name="connsiteX22" fmla="*/ 19385 w 241447"/>
              <a:gd name="connsiteY22" fmla="*/ 167882 h 209823"/>
              <a:gd name="connsiteX23" fmla="*/ 34453 w 241447"/>
              <a:gd name="connsiteY23" fmla="*/ 164104 h 209823"/>
              <a:gd name="connsiteX24" fmla="*/ 124860 w 241447"/>
              <a:gd name="connsiteY24" fmla="*/ 88538 h 209823"/>
              <a:gd name="connsiteX25" fmla="*/ 121093 w 241447"/>
              <a:gd name="connsiteY25" fmla="*/ 84760 h 209823"/>
              <a:gd name="connsiteX26" fmla="*/ 121093 w 241447"/>
              <a:gd name="connsiteY26" fmla="*/ 69647 h 209823"/>
              <a:gd name="connsiteX27" fmla="*/ 132394 w 241447"/>
              <a:gd name="connsiteY27" fmla="*/ 73425 h 209823"/>
              <a:gd name="connsiteX28" fmla="*/ 200199 w 241447"/>
              <a:gd name="connsiteY28" fmla="*/ 16752 h 209823"/>
              <a:gd name="connsiteX29" fmla="*/ 212912 w 241447"/>
              <a:gd name="connsiteY29" fmla="*/ 14390 h 209823"/>
              <a:gd name="connsiteX30" fmla="*/ 64599 w 241447"/>
              <a:gd name="connsiteY30" fmla="*/ 1615 h 209823"/>
              <a:gd name="connsiteX31" fmla="*/ 90899 w 241447"/>
              <a:gd name="connsiteY31" fmla="*/ 14296 h 209823"/>
              <a:gd name="connsiteX32" fmla="*/ 105927 w 241447"/>
              <a:gd name="connsiteY32" fmla="*/ 63138 h 209823"/>
              <a:gd name="connsiteX33" fmla="*/ 102170 w 241447"/>
              <a:gd name="connsiteY33" fmla="*/ 74409 h 209823"/>
              <a:gd name="connsiteX34" fmla="*/ 102170 w 241447"/>
              <a:gd name="connsiteY34" fmla="*/ 85681 h 209823"/>
              <a:gd name="connsiteX35" fmla="*/ 87142 w 241447"/>
              <a:gd name="connsiteY35" fmla="*/ 100709 h 209823"/>
              <a:gd name="connsiteX36" fmla="*/ 79627 w 241447"/>
              <a:gd name="connsiteY36" fmla="*/ 96952 h 209823"/>
              <a:gd name="connsiteX37" fmla="*/ 23271 w 241447"/>
              <a:gd name="connsiteY37" fmla="*/ 93195 h 209823"/>
              <a:gd name="connsiteX38" fmla="*/ 728 w 241447"/>
              <a:gd name="connsiteY38" fmla="*/ 44353 h 209823"/>
              <a:gd name="connsiteX39" fmla="*/ 23271 w 241447"/>
              <a:gd name="connsiteY39" fmla="*/ 48110 h 209823"/>
              <a:gd name="connsiteX40" fmla="*/ 34542 w 241447"/>
              <a:gd name="connsiteY40" fmla="*/ 66895 h 209823"/>
              <a:gd name="connsiteX41" fmla="*/ 60842 w 241447"/>
              <a:gd name="connsiteY41" fmla="*/ 70652 h 209823"/>
              <a:gd name="connsiteX42" fmla="*/ 68356 w 241447"/>
              <a:gd name="connsiteY42" fmla="*/ 63138 h 209823"/>
              <a:gd name="connsiteX43" fmla="*/ 72113 w 241447"/>
              <a:gd name="connsiteY43" fmla="*/ 55624 h 209823"/>
              <a:gd name="connsiteX44" fmla="*/ 64599 w 241447"/>
              <a:gd name="connsiteY44" fmla="*/ 29324 h 209823"/>
              <a:gd name="connsiteX45" fmla="*/ 45814 w 241447"/>
              <a:gd name="connsiteY45" fmla="*/ 21810 h 209823"/>
              <a:gd name="connsiteX46" fmla="*/ 38299 w 241447"/>
              <a:gd name="connsiteY46" fmla="*/ 3024 h 209823"/>
              <a:gd name="connsiteX47" fmla="*/ 64599 w 241447"/>
              <a:gd name="connsiteY47" fmla="*/ 1615 h 20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41447" h="209823">
                <a:moveTo>
                  <a:pt x="170419" y="119335"/>
                </a:moveTo>
                <a:cubicBezTo>
                  <a:pt x="170419" y="119335"/>
                  <a:pt x="170419" y="119335"/>
                  <a:pt x="233971" y="168350"/>
                </a:cubicBezTo>
                <a:lnTo>
                  <a:pt x="241447" y="183431"/>
                </a:lnTo>
                <a:cubicBezTo>
                  <a:pt x="241447" y="183431"/>
                  <a:pt x="241447" y="183431"/>
                  <a:pt x="230232" y="198512"/>
                </a:cubicBezTo>
                <a:cubicBezTo>
                  <a:pt x="230232" y="198512"/>
                  <a:pt x="230232" y="198512"/>
                  <a:pt x="219017" y="209823"/>
                </a:cubicBezTo>
                <a:cubicBezTo>
                  <a:pt x="219017" y="209823"/>
                  <a:pt x="219017" y="209823"/>
                  <a:pt x="200326" y="206053"/>
                </a:cubicBezTo>
                <a:cubicBezTo>
                  <a:pt x="200326" y="206053"/>
                  <a:pt x="200326" y="206053"/>
                  <a:pt x="125559" y="134417"/>
                </a:cubicBezTo>
                <a:cubicBezTo>
                  <a:pt x="125559" y="134417"/>
                  <a:pt x="125559" y="134417"/>
                  <a:pt x="136774" y="126876"/>
                </a:cubicBezTo>
                <a:cubicBezTo>
                  <a:pt x="140513" y="126876"/>
                  <a:pt x="144251" y="130646"/>
                  <a:pt x="147989" y="130646"/>
                </a:cubicBezTo>
                <a:cubicBezTo>
                  <a:pt x="155466" y="130646"/>
                  <a:pt x="159204" y="126876"/>
                  <a:pt x="166681" y="123106"/>
                </a:cubicBezTo>
                <a:cubicBezTo>
                  <a:pt x="166681" y="123106"/>
                  <a:pt x="170419" y="119335"/>
                  <a:pt x="170419" y="119335"/>
                </a:cubicBezTo>
                <a:close/>
                <a:moveTo>
                  <a:pt x="212912" y="14390"/>
                </a:moveTo>
                <a:cubicBezTo>
                  <a:pt x="217150" y="14862"/>
                  <a:pt x="220917" y="16752"/>
                  <a:pt x="222800" y="20530"/>
                </a:cubicBezTo>
                <a:cubicBezTo>
                  <a:pt x="230334" y="28086"/>
                  <a:pt x="230334" y="35643"/>
                  <a:pt x="222800" y="43199"/>
                </a:cubicBezTo>
                <a:cubicBezTo>
                  <a:pt x="222800" y="43199"/>
                  <a:pt x="222800" y="43199"/>
                  <a:pt x="154995" y="96095"/>
                </a:cubicBezTo>
                <a:cubicBezTo>
                  <a:pt x="158762" y="99873"/>
                  <a:pt x="158762" y="107430"/>
                  <a:pt x="154995" y="111208"/>
                </a:cubicBezTo>
                <a:cubicBezTo>
                  <a:pt x="151228" y="111208"/>
                  <a:pt x="143694" y="111208"/>
                  <a:pt x="143694" y="107430"/>
                </a:cubicBezTo>
                <a:lnTo>
                  <a:pt x="136161" y="103651"/>
                </a:lnTo>
                <a:cubicBezTo>
                  <a:pt x="136161" y="103651"/>
                  <a:pt x="136161" y="103651"/>
                  <a:pt x="45754" y="179217"/>
                </a:cubicBezTo>
                <a:cubicBezTo>
                  <a:pt x="45754" y="179217"/>
                  <a:pt x="45754" y="179217"/>
                  <a:pt x="38220" y="190551"/>
                </a:cubicBezTo>
                <a:cubicBezTo>
                  <a:pt x="38220" y="190551"/>
                  <a:pt x="38220" y="190551"/>
                  <a:pt x="19385" y="201886"/>
                </a:cubicBezTo>
                <a:cubicBezTo>
                  <a:pt x="19385" y="201886"/>
                  <a:pt x="19385" y="201886"/>
                  <a:pt x="8084" y="186773"/>
                </a:cubicBezTo>
                <a:cubicBezTo>
                  <a:pt x="8084" y="186773"/>
                  <a:pt x="8084" y="186773"/>
                  <a:pt x="19385" y="167882"/>
                </a:cubicBezTo>
                <a:cubicBezTo>
                  <a:pt x="19385" y="167882"/>
                  <a:pt x="19385" y="167882"/>
                  <a:pt x="34453" y="164104"/>
                </a:cubicBezTo>
                <a:cubicBezTo>
                  <a:pt x="34453" y="164104"/>
                  <a:pt x="34453" y="164104"/>
                  <a:pt x="124860" y="88538"/>
                </a:cubicBezTo>
                <a:cubicBezTo>
                  <a:pt x="124860" y="88538"/>
                  <a:pt x="124860" y="88538"/>
                  <a:pt x="121093" y="84760"/>
                </a:cubicBezTo>
                <a:cubicBezTo>
                  <a:pt x="117326" y="80982"/>
                  <a:pt x="117326" y="73425"/>
                  <a:pt x="121093" y="69647"/>
                </a:cubicBezTo>
                <a:cubicBezTo>
                  <a:pt x="124860" y="69647"/>
                  <a:pt x="128627" y="69647"/>
                  <a:pt x="132394" y="73425"/>
                </a:cubicBezTo>
                <a:cubicBezTo>
                  <a:pt x="132394" y="73425"/>
                  <a:pt x="132394" y="73425"/>
                  <a:pt x="200199" y="16752"/>
                </a:cubicBezTo>
                <a:cubicBezTo>
                  <a:pt x="203966" y="14863"/>
                  <a:pt x="208674" y="13918"/>
                  <a:pt x="212912" y="14390"/>
                </a:cubicBezTo>
                <a:close/>
                <a:moveTo>
                  <a:pt x="64599" y="1615"/>
                </a:moveTo>
                <a:cubicBezTo>
                  <a:pt x="73992" y="3963"/>
                  <a:pt x="83385" y="8660"/>
                  <a:pt x="90899" y="14296"/>
                </a:cubicBezTo>
                <a:cubicBezTo>
                  <a:pt x="102170" y="25567"/>
                  <a:pt x="109684" y="44353"/>
                  <a:pt x="105927" y="63138"/>
                </a:cubicBezTo>
                <a:cubicBezTo>
                  <a:pt x="102170" y="66895"/>
                  <a:pt x="102170" y="70652"/>
                  <a:pt x="102170" y="74409"/>
                </a:cubicBezTo>
                <a:cubicBezTo>
                  <a:pt x="102170" y="78166"/>
                  <a:pt x="102170" y="81924"/>
                  <a:pt x="102170" y="85681"/>
                </a:cubicBezTo>
                <a:cubicBezTo>
                  <a:pt x="102170" y="85681"/>
                  <a:pt x="102170" y="85681"/>
                  <a:pt x="87142" y="100709"/>
                </a:cubicBezTo>
                <a:cubicBezTo>
                  <a:pt x="87142" y="100709"/>
                  <a:pt x="87142" y="100709"/>
                  <a:pt x="79627" y="96952"/>
                </a:cubicBezTo>
                <a:cubicBezTo>
                  <a:pt x="64599" y="108223"/>
                  <a:pt x="42056" y="104466"/>
                  <a:pt x="23271" y="93195"/>
                </a:cubicBezTo>
                <a:cubicBezTo>
                  <a:pt x="8243" y="78166"/>
                  <a:pt x="-3029" y="63138"/>
                  <a:pt x="728" y="44353"/>
                </a:cubicBezTo>
                <a:cubicBezTo>
                  <a:pt x="728" y="40595"/>
                  <a:pt x="23271" y="48110"/>
                  <a:pt x="23271" y="48110"/>
                </a:cubicBezTo>
                <a:cubicBezTo>
                  <a:pt x="23271" y="48110"/>
                  <a:pt x="23271" y="48110"/>
                  <a:pt x="34542" y="66895"/>
                </a:cubicBezTo>
                <a:cubicBezTo>
                  <a:pt x="34542" y="66895"/>
                  <a:pt x="34542" y="66895"/>
                  <a:pt x="60842" y="70652"/>
                </a:cubicBezTo>
                <a:cubicBezTo>
                  <a:pt x="60842" y="70652"/>
                  <a:pt x="60842" y="70652"/>
                  <a:pt x="68356" y="63138"/>
                </a:cubicBezTo>
                <a:cubicBezTo>
                  <a:pt x="68356" y="63138"/>
                  <a:pt x="68356" y="63138"/>
                  <a:pt x="72113" y="55624"/>
                </a:cubicBezTo>
                <a:cubicBezTo>
                  <a:pt x="72113" y="55624"/>
                  <a:pt x="72113" y="55624"/>
                  <a:pt x="64599" y="29324"/>
                </a:cubicBezTo>
                <a:cubicBezTo>
                  <a:pt x="64599" y="29324"/>
                  <a:pt x="64599" y="29324"/>
                  <a:pt x="45814" y="21810"/>
                </a:cubicBezTo>
                <a:cubicBezTo>
                  <a:pt x="45814" y="21810"/>
                  <a:pt x="34542" y="3024"/>
                  <a:pt x="38299" y="3024"/>
                </a:cubicBezTo>
                <a:cubicBezTo>
                  <a:pt x="45814" y="-733"/>
                  <a:pt x="55206" y="-733"/>
                  <a:pt x="64599" y="16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稻壳儿小白白(http://dwz.cn/Wu2UP)"/>
          <p:cNvSpPr>
            <a:spLocks noEditPoints="1"/>
          </p:cNvSpPr>
          <p:nvPr/>
        </p:nvSpPr>
        <p:spPr bwMode="auto">
          <a:xfrm>
            <a:off x="8794052" y="3433631"/>
            <a:ext cx="596925" cy="554888"/>
          </a:xfrm>
          <a:custGeom>
            <a:avLst/>
            <a:gdLst>
              <a:gd name="T0" fmla="*/ 9 w 52"/>
              <a:gd name="T1" fmla="*/ 28 h 48"/>
              <a:gd name="T2" fmla="*/ 5 w 52"/>
              <a:gd name="T3" fmla="*/ 28 h 48"/>
              <a:gd name="T4" fmla="*/ 0 w 52"/>
              <a:gd name="T5" fmla="*/ 24 h 48"/>
              <a:gd name="T6" fmla="*/ 3 w 52"/>
              <a:gd name="T7" fmla="*/ 14 h 48"/>
              <a:gd name="T8" fmla="*/ 10 w 52"/>
              <a:gd name="T9" fmla="*/ 16 h 48"/>
              <a:gd name="T10" fmla="*/ 14 w 52"/>
              <a:gd name="T11" fmla="*/ 16 h 48"/>
              <a:gd name="T12" fmla="*/ 14 w 52"/>
              <a:gd name="T13" fmla="*/ 18 h 48"/>
              <a:gd name="T14" fmla="*/ 16 w 52"/>
              <a:gd name="T15" fmla="*/ 24 h 48"/>
              <a:gd name="T16" fmla="*/ 9 w 52"/>
              <a:gd name="T17" fmla="*/ 28 h 48"/>
              <a:gd name="T18" fmla="*/ 10 w 52"/>
              <a:gd name="T19" fmla="*/ 14 h 48"/>
              <a:gd name="T20" fmla="*/ 4 w 52"/>
              <a:gd name="T21" fmla="*/ 7 h 48"/>
              <a:gd name="T22" fmla="*/ 10 w 52"/>
              <a:gd name="T23" fmla="*/ 0 h 48"/>
              <a:gd name="T24" fmla="*/ 17 w 52"/>
              <a:gd name="T25" fmla="*/ 7 h 48"/>
              <a:gd name="T26" fmla="*/ 10 w 52"/>
              <a:gd name="T27" fmla="*/ 14 h 48"/>
              <a:gd name="T28" fmla="*/ 38 w 52"/>
              <a:gd name="T29" fmla="*/ 48 h 48"/>
              <a:gd name="T30" fmla="*/ 14 w 52"/>
              <a:gd name="T31" fmla="*/ 48 h 48"/>
              <a:gd name="T32" fmla="*/ 7 w 52"/>
              <a:gd name="T33" fmla="*/ 42 h 48"/>
              <a:gd name="T34" fmla="*/ 16 w 52"/>
              <a:gd name="T35" fmla="*/ 26 h 48"/>
              <a:gd name="T36" fmla="*/ 26 w 52"/>
              <a:gd name="T37" fmla="*/ 30 h 48"/>
              <a:gd name="T38" fmla="*/ 35 w 52"/>
              <a:gd name="T39" fmla="*/ 26 h 48"/>
              <a:gd name="T40" fmla="*/ 45 w 52"/>
              <a:gd name="T41" fmla="*/ 42 h 48"/>
              <a:gd name="T42" fmla="*/ 38 w 52"/>
              <a:gd name="T43" fmla="*/ 48 h 48"/>
              <a:gd name="T44" fmla="*/ 26 w 52"/>
              <a:gd name="T45" fmla="*/ 28 h 48"/>
              <a:gd name="T46" fmla="*/ 16 w 52"/>
              <a:gd name="T47" fmla="*/ 18 h 48"/>
              <a:gd name="T48" fmla="*/ 26 w 52"/>
              <a:gd name="T49" fmla="*/ 7 h 48"/>
              <a:gd name="T50" fmla="*/ 36 w 52"/>
              <a:gd name="T51" fmla="*/ 18 h 48"/>
              <a:gd name="T52" fmla="*/ 26 w 52"/>
              <a:gd name="T53" fmla="*/ 28 h 48"/>
              <a:gd name="T54" fmla="*/ 41 w 52"/>
              <a:gd name="T55" fmla="*/ 14 h 48"/>
              <a:gd name="T56" fmla="*/ 34 w 52"/>
              <a:gd name="T57" fmla="*/ 7 h 48"/>
              <a:gd name="T58" fmla="*/ 41 w 52"/>
              <a:gd name="T59" fmla="*/ 0 h 48"/>
              <a:gd name="T60" fmla="*/ 48 w 52"/>
              <a:gd name="T61" fmla="*/ 7 h 48"/>
              <a:gd name="T62" fmla="*/ 41 w 52"/>
              <a:gd name="T63" fmla="*/ 14 h 48"/>
              <a:gd name="T64" fmla="*/ 46 w 52"/>
              <a:gd name="T65" fmla="*/ 28 h 48"/>
              <a:gd name="T66" fmla="*/ 43 w 52"/>
              <a:gd name="T67" fmla="*/ 28 h 48"/>
              <a:gd name="T68" fmla="*/ 36 w 52"/>
              <a:gd name="T69" fmla="*/ 24 h 48"/>
              <a:gd name="T70" fmla="*/ 38 w 52"/>
              <a:gd name="T71" fmla="*/ 18 h 48"/>
              <a:gd name="T72" fmla="*/ 38 w 52"/>
              <a:gd name="T73" fmla="*/ 16 h 48"/>
              <a:gd name="T74" fmla="*/ 41 w 52"/>
              <a:gd name="T75" fmla="*/ 16 h 48"/>
              <a:gd name="T76" fmla="*/ 48 w 52"/>
              <a:gd name="T77" fmla="*/ 14 h 48"/>
              <a:gd name="T78" fmla="*/ 52 w 52"/>
              <a:gd name="T79" fmla="*/ 24 h 48"/>
              <a:gd name="T80" fmla="*/ 46 w 52"/>
              <a:gd name="T81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" h="48">
                <a:moveTo>
                  <a:pt x="9" y="28"/>
                </a:moveTo>
                <a:cubicBezTo>
                  <a:pt x="5" y="28"/>
                  <a:pt x="5" y="28"/>
                  <a:pt x="5" y="28"/>
                </a:cubicBezTo>
                <a:cubicBezTo>
                  <a:pt x="3" y="28"/>
                  <a:pt x="0" y="27"/>
                  <a:pt x="0" y="24"/>
                </a:cubicBezTo>
                <a:cubicBezTo>
                  <a:pt x="0" y="21"/>
                  <a:pt x="0" y="14"/>
                  <a:pt x="3" y="14"/>
                </a:cubicBezTo>
                <a:cubicBezTo>
                  <a:pt x="4" y="14"/>
                  <a:pt x="7" y="16"/>
                  <a:pt x="10" y="16"/>
                </a:cubicBezTo>
                <a:cubicBezTo>
                  <a:pt x="12" y="16"/>
                  <a:pt x="13" y="16"/>
                  <a:pt x="14" y="16"/>
                </a:cubicBezTo>
                <a:cubicBezTo>
                  <a:pt x="14" y="16"/>
                  <a:pt x="14" y="17"/>
                  <a:pt x="14" y="18"/>
                </a:cubicBezTo>
                <a:cubicBezTo>
                  <a:pt x="14" y="20"/>
                  <a:pt x="15" y="22"/>
                  <a:pt x="16" y="24"/>
                </a:cubicBezTo>
                <a:cubicBezTo>
                  <a:pt x="13" y="25"/>
                  <a:pt x="11" y="26"/>
                  <a:pt x="9" y="28"/>
                </a:cubicBezTo>
                <a:close/>
                <a:moveTo>
                  <a:pt x="10" y="14"/>
                </a:moveTo>
                <a:cubicBezTo>
                  <a:pt x="7" y="14"/>
                  <a:pt x="4" y="11"/>
                  <a:pt x="4" y="7"/>
                </a:cubicBezTo>
                <a:cubicBezTo>
                  <a:pt x="4" y="4"/>
                  <a:pt x="7" y="0"/>
                  <a:pt x="10" y="0"/>
                </a:cubicBezTo>
                <a:cubicBezTo>
                  <a:pt x="14" y="0"/>
                  <a:pt x="17" y="4"/>
                  <a:pt x="17" y="7"/>
                </a:cubicBezTo>
                <a:cubicBezTo>
                  <a:pt x="17" y="11"/>
                  <a:pt x="14" y="14"/>
                  <a:pt x="10" y="14"/>
                </a:cubicBezTo>
                <a:close/>
                <a:moveTo>
                  <a:pt x="38" y="48"/>
                </a:moveTo>
                <a:cubicBezTo>
                  <a:pt x="14" y="48"/>
                  <a:pt x="14" y="48"/>
                  <a:pt x="14" y="48"/>
                </a:cubicBezTo>
                <a:cubicBezTo>
                  <a:pt x="10" y="48"/>
                  <a:pt x="7" y="46"/>
                  <a:pt x="7" y="42"/>
                </a:cubicBezTo>
                <a:cubicBezTo>
                  <a:pt x="7" y="35"/>
                  <a:pt x="8" y="26"/>
                  <a:pt x="16" y="26"/>
                </a:cubicBezTo>
                <a:cubicBezTo>
                  <a:pt x="17" y="26"/>
                  <a:pt x="20" y="30"/>
                  <a:pt x="26" y="30"/>
                </a:cubicBezTo>
                <a:cubicBezTo>
                  <a:pt x="31" y="30"/>
                  <a:pt x="35" y="26"/>
                  <a:pt x="35" y="26"/>
                </a:cubicBezTo>
                <a:cubicBezTo>
                  <a:pt x="43" y="26"/>
                  <a:pt x="45" y="35"/>
                  <a:pt x="45" y="42"/>
                </a:cubicBezTo>
                <a:cubicBezTo>
                  <a:pt x="45" y="46"/>
                  <a:pt x="42" y="48"/>
                  <a:pt x="38" y="48"/>
                </a:cubicBezTo>
                <a:close/>
                <a:moveTo>
                  <a:pt x="26" y="28"/>
                </a:moveTo>
                <a:cubicBezTo>
                  <a:pt x="20" y="28"/>
                  <a:pt x="16" y="23"/>
                  <a:pt x="16" y="18"/>
                </a:cubicBezTo>
                <a:cubicBezTo>
                  <a:pt x="16" y="12"/>
                  <a:pt x="20" y="7"/>
                  <a:pt x="26" y="7"/>
                </a:cubicBezTo>
                <a:cubicBezTo>
                  <a:pt x="32" y="7"/>
                  <a:pt x="36" y="12"/>
                  <a:pt x="36" y="18"/>
                </a:cubicBezTo>
                <a:cubicBezTo>
                  <a:pt x="36" y="23"/>
                  <a:pt x="32" y="28"/>
                  <a:pt x="26" y="28"/>
                </a:cubicBezTo>
                <a:close/>
                <a:moveTo>
                  <a:pt x="41" y="14"/>
                </a:moveTo>
                <a:cubicBezTo>
                  <a:pt x="37" y="14"/>
                  <a:pt x="34" y="11"/>
                  <a:pt x="34" y="7"/>
                </a:cubicBezTo>
                <a:cubicBezTo>
                  <a:pt x="34" y="4"/>
                  <a:pt x="37" y="0"/>
                  <a:pt x="41" y="0"/>
                </a:cubicBezTo>
                <a:cubicBezTo>
                  <a:pt x="45" y="0"/>
                  <a:pt x="48" y="4"/>
                  <a:pt x="48" y="7"/>
                </a:cubicBezTo>
                <a:cubicBezTo>
                  <a:pt x="48" y="11"/>
                  <a:pt x="45" y="14"/>
                  <a:pt x="41" y="14"/>
                </a:cubicBezTo>
                <a:close/>
                <a:moveTo>
                  <a:pt x="46" y="28"/>
                </a:moveTo>
                <a:cubicBezTo>
                  <a:pt x="43" y="28"/>
                  <a:pt x="43" y="28"/>
                  <a:pt x="43" y="28"/>
                </a:cubicBezTo>
                <a:cubicBezTo>
                  <a:pt x="41" y="26"/>
                  <a:pt x="38" y="25"/>
                  <a:pt x="36" y="24"/>
                </a:cubicBezTo>
                <a:cubicBezTo>
                  <a:pt x="37" y="22"/>
                  <a:pt x="38" y="20"/>
                  <a:pt x="38" y="18"/>
                </a:cubicBezTo>
                <a:cubicBezTo>
                  <a:pt x="38" y="17"/>
                  <a:pt x="38" y="16"/>
                  <a:pt x="38" y="16"/>
                </a:cubicBezTo>
                <a:cubicBezTo>
                  <a:pt x="39" y="16"/>
                  <a:pt x="40" y="16"/>
                  <a:pt x="41" y="16"/>
                </a:cubicBezTo>
                <a:cubicBezTo>
                  <a:pt x="45" y="16"/>
                  <a:pt x="48" y="14"/>
                  <a:pt x="48" y="14"/>
                </a:cubicBezTo>
                <a:cubicBezTo>
                  <a:pt x="52" y="14"/>
                  <a:pt x="52" y="21"/>
                  <a:pt x="52" y="24"/>
                </a:cubicBezTo>
                <a:cubicBezTo>
                  <a:pt x="52" y="27"/>
                  <a:pt x="49" y="28"/>
                  <a:pt x="46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20" tIns="60960" rIns="121920" bIns="6096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Arial" panose="0208060402020202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01646" y="4589589"/>
            <a:ext cx="995680" cy="58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altLang="zh-CN" sz="3200" b="1" dirty="0"/>
              <a:t>先序</a:t>
            </a:r>
            <a:endParaRPr lang="x-none" altLang="zh-CN" sz="3200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2006786" y="5236377"/>
            <a:ext cx="2160000" cy="116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x-none" altLang="zh-CN" dirty="0"/>
              <a:t>访问根结点</a:t>
            </a:r>
            <a:endParaRPr lang="x-none" altLang="zh-CN" dirty="0"/>
          </a:p>
          <a:p>
            <a:pPr algn="ctr">
              <a:lnSpc>
                <a:spcPct val="130000"/>
              </a:lnSpc>
            </a:pPr>
            <a:r>
              <a:rPr lang="x-none" altLang="zh-CN" dirty="0"/>
              <a:t>先序遍历左子树</a:t>
            </a:r>
            <a:endParaRPr lang="x-none" altLang="zh-CN" dirty="0"/>
          </a:p>
          <a:p>
            <a:pPr algn="ctr">
              <a:lnSpc>
                <a:spcPct val="130000"/>
              </a:lnSpc>
            </a:pPr>
            <a:r>
              <a:rPr lang="x-none" altLang="zh-CN" dirty="0"/>
              <a:t>先序遍历右子树</a:t>
            </a:r>
            <a:endParaRPr lang="x-none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5490845" y="4588954"/>
            <a:ext cx="995680" cy="58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altLang="zh-CN" sz="3200" b="1" dirty="0"/>
              <a:t>中序</a:t>
            </a:r>
            <a:endParaRPr lang="x-none" altLang="zh-CN" sz="32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5016000" y="5249712"/>
            <a:ext cx="2160000" cy="116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x-none" altLang="zh-CN" dirty="0"/>
              <a:t>中序遍历左子树</a:t>
            </a:r>
            <a:endParaRPr lang="x-none" altLang="zh-CN" dirty="0"/>
          </a:p>
          <a:p>
            <a:pPr algn="ctr">
              <a:lnSpc>
                <a:spcPct val="130000"/>
              </a:lnSpc>
            </a:pPr>
            <a:r>
              <a:rPr lang="x-none" altLang="zh-CN" dirty="0"/>
              <a:t>访问根结点</a:t>
            </a:r>
            <a:endParaRPr lang="x-none" altLang="zh-CN" dirty="0"/>
          </a:p>
          <a:p>
            <a:pPr algn="ctr">
              <a:lnSpc>
                <a:spcPct val="130000"/>
              </a:lnSpc>
            </a:pPr>
            <a:r>
              <a:rPr lang="x-none" altLang="zh-CN" dirty="0"/>
              <a:t>中序遍历右子树</a:t>
            </a:r>
            <a:endParaRPr lang="x-none" altLang="zh-CN" dirty="0"/>
          </a:p>
        </p:txBody>
      </p:sp>
      <p:sp>
        <p:nvSpPr>
          <p:cNvPr id="22" name="文本框 21"/>
          <p:cNvSpPr txBox="1"/>
          <p:nvPr/>
        </p:nvSpPr>
        <p:spPr>
          <a:xfrm>
            <a:off x="8594674" y="4619434"/>
            <a:ext cx="995680" cy="58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altLang="zh-CN" sz="3200" b="1" dirty="0"/>
              <a:t>后序</a:t>
            </a:r>
            <a:endParaRPr lang="x-none" altLang="zh-CN" sz="32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8027754" y="5249712"/>
            <a:ext cx="2160000" cy="116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x-none" altLang="zh-CN" dirty="0"/>
              <a:t>后序遍历左子树</a:t>
            </a:r>
            <a:endParaRPr lang="x-none" altLang="zh-CN" dirty="0"/>
          </a:p>
          <a:p>
            <a:pPr algn="ctr">
              <a:lnSpc>
                <a:spcPct val="130000"/>
              </a:lnSpc>
            </a:pPr>
            <a:r>
              <a:rPr lang="x-none" altLang="zh-CN" dirty="0"/>
              <a:t>后序遍历右子树</a:t>
            </a:r>
            <a:endParaRPr lang="x-none" altLang="zh-CN" dirty="0"/>
          </a:p>
          <a:p>
            <a:pPr algn="ctr">
              <a:lnSpc>
                <a:spcPct val="130000"/>
              </a:lnSpc>
            </a:pPr>
            <a:r>
              <a:rPr lang="x-none" altLang="zh-CN" dirty="0"/>
              <a:t>访问根结点</a:t>
            </a:r>
            <a:endParaRPr lang="x-none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97815"/>
            <a:ext cx="10515600" cy="6268085"/>
          </a:xfrm>
        </p:spPr>
        <p:txBody>
          <a:bodyPr>
            <a:normAutofit fontScale="90000" lnSpcReduction="10000"/>
          </a:bodyPr>
          <a:p>
            <a:r>
              <a:rPr lang="x-none" altLang="zh-CN" sz="3600">
                <a:solidFill>
                  <a:srgbClr val="FF0000"/>
                </a:solidFill>
              </a:rPr>
              <a:t>注意：</a:t>
            </a:r>
            <a:endParaRPr lang="x-none" altLang="zh-CN" sz="36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x-none" altLang="zh-CN" sz="3600">
                <a:solidFill>
                  <a:srgbClr val="FF0000"/>
                </a:solidFill>
              </a:rPr>
              <a:t>　　　</a:t>
            </a:r>
            <a:r>
              <a:rPr lang="x-none" altLang="zh-CN" sz="3200">
                <a:solidFill>
                  <a:schemeClr val="tx1"/>
                </a:solidFill>
              </a:rPr>
              <a:t>先序，中序，后序遍历均是递归定义，在各子树的遍历中，必须按照相应的遍历次序规律对子树的各结点进行遍历</a:t>
            </a:r>
            <a:endParaRPr lang="x-none" altLang="zh-CN" sz="32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　</a:t>
            </a:r>
            <a:endParaRPr lang="x-none" altLang="zh-CN" sz="3200">
              <a:sym typeface="+mn-ea"/>
            </a:endParaRPr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</a:t>
            </a:r>
            <a:r>
              <a:rPr lang="zh-CN" altLang="en-US" sz="3200">
                <a:sym typeface="+mn-ea"/>
              </a:rPr>
              <a:t>void PreOrder(BiTree T) /*先序遍历: 根-左-右*/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</a:t>
            </a:r>
            <a:r>
              <a:rPr lang="zh-CN" altLang="en-US" sz="3200">
                <a:sym typeface="+mn-ea"/>
              </a:rPr>
              <a:t>{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</a:t>
            </a:r>
            <a:r>
              <a:rPr lang="zh-CN" altLang="en-US" sz="3200">
                <a:sym typeface="+mn-ea"/>
              </a:rPr>
              <a:t>    if(T != NULL)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</a:t>
            </a:r>
            <a:r>
              <a:rPr lang="zh-CN" altLang="en-US" sz="3200">
                <a:sym typeface="+mn-ea"/>
              </a:rPr>
              <a:t>    {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</a:t>
            </a:r>
            <a:r>
              <a:rPr lang="zh-CN" altLang="en-US" sz="3200">
                <a:sym typeface="+mn-ea"/>
              </a:rPr>
              <a:t>        Visit(T);   /*访问根节点*/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</a:t>
            </a:r>
            <a:r>
              <a:rPr lang="zh-CN" altLang="en-US" sz="3200">
                <a:sym typeface="+mn-ea"/>
              </a:rPr>
              <a:t>        PreOrder(T-&gt;lchild);  /*访问左</a:t>
            </a:r>
            <a:r>
              <a:rPr lang="x-none" altLang="zh-CN" sz="3200">
                <a:sym typeface="+mn-ea"/>
              </a:rPr>
              <a:t>子</a:t>
            </a:r>
            <a:r>
              <a:rPr lang="x-none" altLang="zh-CN" sz="3200">
                <a:sym typeface="+mn-ea"/>
              </a:rPr>
              <a:t>结点</a:t>
            </a:r>
            <a:r>
              <a:rPr lang="zh-CN" altLang="en-US" sz="3200">
                <a:sym typeface="+mn-ea"/>
              </a:rPr>
              <a:t>*/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</a:t>
            </a:r>
            <a:r>
              <a:rPr lang="zh-CN" altLang="en-US" sz="3200">
                <a:sym typeface="+mn-ea"/>
              </a:rPr>
              <a:t>        PreOrder(T-&gt;rchild);  /*访问右子</a:t>
            </a:r>
            <a:r>
              <a:rPr lang="x-none" altLang="zh-CN" sz="3200">
                <a:sym typeface="+mn-ea"/>
              </a:rPr>
              <a:t>结</a:t>
            </a:r>
            <a:r>
              <a:rPr lang="zh-CN" altLang="en-US" sz="3200">
                <a:sym typeface="+mn-ea"/>
              </a:rPr>
              <a:t>点*/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</a:t>
            </a:r>
            <a:r>
              <a:rPr lang="zh-CN" altLang="en-US" sz="3200">
                <a:sym typeface="+mn-ea"/>
              </a:rPr>
              <a:t>    }</a:t>
            </a:r>
            <a:endParaRPr lang="zh-CN" altLang="en-US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</a:t>
            </a:r>
            <a:r>
              <a:rPr lang="zh-CN" altLang="en-US" sz="3200">
                <a:sym typeface="+mn-ea"/>
              </a:rPr>
              <a:t>}</a:t>
            </a:r>
            <a:endParaRPr lang="zh-CN" altLang="en-US" sz="3200"/>
          </a:p>
          <a:p>
            <a:pPr marL="0" indent="0">
              <a:buNone/>
            </a:pPr>
            <a:endParaRPr lang="x-none" altLang="zh-CN" sz="3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706755"/>
            <a:ext cx="10515600" cy="3512820"/>
          </a:xfrm>
        </p:spPr>
        <p:txBody>
          <a:bodyPr/>
          <a:lstStyle/>
          <a:p>
            <a:r>
              <a:rPr lang="x-none" altLang="zh-CN" sz="7200" dirty="0"/>
              <a:t>1.认识树</a:t>
            </a:r>
            <a:endParaRPr lang="x-none" altLang="zh-CN" sz="7200" dirty="0"/>
          </a:p>
        </p:txBody>
      </p:sp>
      <p:pic>
        <p:nvPicPr>
          <p:cNvPr id="3" name="图片 2" descr="sig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1755" y="235585"/>
            <a:ext cx="186118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090295"/>
          </a:xfrm>
        </p:spPr>
        <p:txBody>
          <a:bodyPr/>
          <a:p>
            <a:r>
              <a:rPr lang="x-none" altLang="zh-CN"/>
              <a:t>例：</a:t>
            </a:r>
            <a:endParaRPr lang="x-none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6565" y="1396365"/>
            <a:ext cx="10818495" cy="45675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x-none" altLang="zh-CN" sz="3600"/>
              <a:t>先序：ＡＢD E C F G</a:t>
            </a:r>
            <a:endParaRPr lang="x-none" altLang="zh-CN" sz="3600"/>
          </a:p>
          <a:p>
            <a:endParaRPr lang="x-none" altLang="zh-CN" sz="3600"/>
          </a:p>
          <a:p>
            <a:endParaRPr lang="x-none" altLang="zh-CN" sz="3600"/>
          </a:p>
          <a:p>
            <a:r>
              <a:rPr lang="x-none" altLang="zh-CN" sz="3600"/>
              <a:t>中序:　D B E A F C G</a:t>
            </a:r>
            <a:endParaRPr lang="x-none" altLang="zh-CN" sz="3600"/>
          </a:p>
          <a:p>
            <a:endParaRPr lang="x-none" altLang="zh-CN" sz="3600"/>
          </a:p>
          <a:p>
            <a:endParaRPr lang="x-none" altLang="zh-CN" sz="3600"/>
          </a:p>
          <a:p>
            <a:r>
              <a:rPr lang="x-none" altLang="zh-CN" sz="3600"/>
              <a:t>后序：D E B F G C A</a:t>
            </a:r>
            <a:endParaRPr lang="x-none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77875"/>
            <a:ext cx="10515600" cy="913130"/>
          </a:xfrm>
        </p:spPr>
        <p:txBody>
          <a:bodyPr/>
          <a:p>
            <a:r>
              <a:rPr lang="x-none" altLang="zh-CN" sz="4000"/>
              <a:t>前序，中序，后序遍历</a:t>
            </a:r>
            <a:endParaRPr lang="x-none" altLang="zh-CN" sz="4000"/>
          </a:p>
        </p:txBody>
      </p:sp>
      <p:pic>
        <p:nvPicPr>
          <p:cNvPr id="3" name="图片 2" descr="1362665293_59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3495" y="1804670"/>
            <a:ext cx="7239000" cy="39573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x-none" altLang="zh-CN" sz="3600"/>
              <a:t>先序：ＡＢＣＤＥＧＦ</a:t>
            </a:r>
            <a:endParaRPr lang="x-none" altLang="zh-CN" sz="3600"/>
          </a:p>
          <a:p>
            <a:endParaRPr lang="x-none" altLang="zh-CN" sz="3600"/>
          </a:p>
          <a:p>
            <a:endParaRPr lang="x-none" altLang="zh-CN" sz="3600"/>
          </a:p>
          <a:p>
            <a:r>
              <a:rPr lang="x-none" altLang="zh-CN" sz="3600"/>
              <a:t>中序:　ＣＢＥＧＤＦＡ</a:t>
            </a:r>
            <a:endParaRPr lang="x-none" altLang="zh-CN" sz="3600"/>
          </a:p>
          <a:p>
            <a:endParaRPr lang="x-none" altLang="zh-CN" sz="3600"/>
          </a:p>
          <a:p>
            <a:endParaRPr lang="x-none" altLang="zh-CN" sz="3600"/>
          </a:p>
          <a:p>
            <a:r>
              <a:rPr lang="x-none" altLang="zh-CN" sz="3600"/>
              <a:t>后序：ＣＧＥＦＤＢＡ</a:t>
            </a:r>
            <a:endParaRPr lang="x-none" altLang="zh-CN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788035"/>
          </a:xfrm>
        </p:spPr>
        <p:txBody>
          <a:bodyPr/>
          <a:p>
            <a:r>
              <a:rPr lang="x-none" altLang="zh-CN"/>
              <a:t>先序非递归遍历：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6360"/>
            <a:ext cx="10515600" cy="48215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x-none" altLang="zh-CN" sz="3600"/>
              <a:t> </a:t>
            </a: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void PreOrder(BiTree root)</a:t>
            </a: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 {</a:t>
            </a:r>
            <a:endParaRPr lang="x-none" altLang="zh-CN" sz="3600"/>
          </a:p>
          <a:p>
            <a:pPr marL="0" indent="0">
              <a:buNone/>
            </a:pPr>
            <a:r>
              <a:rPr lang="x-none" altLang="zh-CN" sz="3600"/>
              <a:t>    SeqStack *s;    </a:t>
            </a:r>
            <a:r>
              <a:rPr lang="x-none" altLang="zh-CN"/>
              <a:t>//创建栈</a:t>
            </a:r>
            <a:endParaRPr lang="x-none" altLang="zh-CN"/>
          </a:p>
          <a:p>
            <a:pPr marL="0" indent="0">
              <a:buNone/>
            </a:pPr>
            <a:r>
              <a:rPr lang="x-none" altLang="zh-CN" sz="3600"/>
              <a:t>    BiTree p;          </a:t>
            </a:r>
            <a:r>
              <a:rPr lang="x-none" altLang="zh-CN"/>
              <a:t>//保存出栈结点</a:t>
            </a:r>
            <a:endParaRPr lang="x-none" altLang="zh-CN"/>
          </a:p>
          <a:p>
            <a:pPr marL="0" indent="0">
              <a:buNone/>
            </a:pPr>
            <a:r>
              <a:rPr lang="x-none" altLang="zh-CN" sz="3600"/>
              <a:t>    InitStack(s);　 </a:t>
            </a:r>
            <a:r>
              <a:rPr lang="x-none" altLang="zh-CN"/>
              <a:t>//初始化栈</a:t>
            </a:r>
            <a:endParaRPr lang="x-none" altLang="zh-CN"/>
          </a:p>
          <a:p>
            <a:pPr marL="0" indent="0">
              <a:buNone/>
            </a:pPr>
            <a:r>
              <a:rPr lang="x-none" altLang="zh-CN" sz="3600"/>
              <a:t>　 p = root;         </a:t>
            </a:r>
            <a:r>
              <a:rPr lang="x-none" altLang="zh-CN"/>
              <a:t>//定义用来指向当前访问结点的指针</a:t>
            </a:r>
            <a:endParaRPr lang="x-none" altLang="zh-CN"/>
          </a:p>
          <a:p>
            <a:pPr marL="0" indent="0">
              <a:buNone/>
            </a:pPr>
            <a:r>
              <a:rPr lang="x-none" altLang="zh-CN" sz="3600"/>
              <a:t>    </a:t>
            </a:r>
            <a:endParaRPr lang="x-none" altLang="zh-CN"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3675"/>
            <a:ext cx="10515600" cy="63538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zh-CN">
                <a:sym typeface="+mn-ea"/>
              </a:rPr>
              <a:t>//直到当前结点为NULL且栈空时结束循环</a:t>
            </a:r>
            <a:endParaRPr lang="x-none" altLang="zh-CN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while(p != null || !IsEmpty(s))   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　{   </a:t>
            </a:r>
            <a:r>
              <a:rPr lang="x-none" altLang="zh-CN" sz="3600">
                <a:sym typeface="+mn-ea"/>
              </a:rPr>
              <a:t>while(p != NULL)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        {   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　　　</a:t>
            </a:r>
            <a:r>
              <a:rPr lang="x-none" altLang="zh-CN" sz="3600">
                <a:sym typeface="+mn-ea"/>
              </a:rPr>
              <a:t>visit(p-&gt;data);　</a:t>
            </a:r>
            <a:r>
              <a:rPr lang="x-none" altLang="zh-CN">
                <a:sym typeface="+mn-ea"/>
              </a:rPr>
              <a:t>/</a:t>
            </a:r>
            <a:r>
              <a:rPr lang="x-none" altLang="zh-CN">
                <a:sym typeface="+mn-ea"/>
              </a:rPr>
              <a:t>/从根节点开始输出当前结点</a:t>
            </a:r>
            <a:endParaRPr lang="x-none" altLang="zh-CN">
              <a:sym typeface="+mn-ea"/>
            </a:endParaRPr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             </a:t>
            </a:r>
            <a:r>
              <a:rPr lang="x-none" altLang="zh-CN" sz="3600">
                <a:sym typeface="+mn-ea"/>
              </a:rPr>
              <a:t>push(S,p);　</a:t>
            </a:r>
            <a:r>
              <a:rPr lang="x-none" altLang="zh-CN" sz="3200">
                <a:sym typeface="+mn-ea"/>
              </a:rPr>
              <a:t>　　</a:t>
            </a:r>
            <a:r>
              <a:rPr lang="x-none" altLang="zh-CN">
                <a:sym typeface="+mn-ea"/>
              </a:rPr>
              <a:t>//将其入栈　</a:t>
            </a:r>
            <a:endParaRPr lang="x-none" altLang="zh-CN">
              <a:sym typeface="+mn-ea"/>
            </a:endParaRPr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　　　</a:t>
            </a:r>
            <a:r>
              <a:rPr lang="x-none" altLang="zh-CN">
                <a:sym typeface="+mn-ea"/>
              </a:rPr>
              <a:t>//置左孩子为当前结点，直至其没有左孩子，</a:t>
            </a:r>
            <a:endParaRPr lang="x-none" altLang="zh-CN">
              <a:sym typeface="+mn-ea"/>
            </a:endParaRPr>
          </a:p>
          <a:p>
            <a:pPr marL="0" indent="0">
              <a:buNone/>
            </a:pPr>
            <a:r>
              <a:rPr lang="x-none" altLang="zh-CN">
                <a:sym typeface="+mn-ea"/>
              </a:rPr>
              <a:t>　　　　　及当前结点为NULL</a:t>
            </a:r>
            <a:endParaRPr lang="x-none" altLang="zh-CN">
              <a:sym typeface="+mn-ea"/>
            </a:endParaRPr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　　　</a:t>
            </a:r>
            <a:r>
              <a:rPr lang="x-none" altLang="zh-CN" sz="3600">
                <a:sym typeface="+mn-ea"/>
              </a:rPr>
              <a:t>p = p-&gt;LChild;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         </a:t>
            </a:r>
            <a:r>
              <a:rPr lang="x-none" altLang="zh-CN" sz="3600">
                <a:sym typeface="+mn-ea"/>
              </a:rPr>
              <a:t>}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         </a:t>
            </a:r>
            <a:endParaRPr lang="x-none" altLang="zh-CN" sz="3200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85520"/>
            <a:ext cx="10515600" cy="519176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zh-CN">
                <a:sym typeface="+mn-ea"/>
              </a:rPr>
              <a:t> </a:t>
            </a:r>
            <a:r>
              <a:rPr lang="x-none" altLang="zh-CN" sz="3600">
                <a:sym typeface="+mn-ea"/>
              </a:rPr>
              <a:t>if(!IsEmpty(s)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         {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             </a:t>
            </a:r>
            <a:r>
              <a:rPr lang="x-none" altLang="zh-CN">
                <a:sym typeface="+mn-ea"/>
              </a:rPr>
              <a:t>//如果当前结点为NULL且栈非空，则将栈顶结点出栈</a:t>
            </a:r>
            <a:endParaRPr lang="x-none" altLang="zh-CN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             Pop(S, &amp;p);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　　　　</a:t>
            </a:r>
            <a:r>
              <a:rPr lang="x-none" altLang="zh-CN">
                <a:sym typeface="+mn-ea"/>
              </a:rPr>
              <a:t>//置右孩子为当前结点，循环判断</a:t>
            </a:r>
            <a:endParaRPr lang="x-none" altLang="zh-CN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             p = p-&gt;RChild;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         }</a:t>
            </a:r>
            <a:endParaRPr lang="x-none" altLang="zh-CN" sz="3600">
              <a:sym typeface="+mn-ea"/>
            </a:endParaRPr>
          </a:p>
          <a:p>
            <a:pPr marL="0" indent="0">
              <a:buNone/>
            </a:pPr>
            <a:r>
              <a:rPr lang="x-none" altLang="zh-CN" sz="3600">
                <a:sym typeface="+mn-ea"/>
              </a:rPr>
              <a:t>   }</a:t>
            </a:r>
            <a:endParaRPr lang="x-none" altLang="zh-CN" sz="3600">
              <a:sym typeface="+mn-ea"/>
            </a:endParaRPr>
          </a:p>
          <a:p>
            <a:endParaRPr lang="zh-CN" altLang="en-US" sz="3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706755"/>
            <a:ext cx="10515600" cy="3402330"/>
          </a:xfrm>
        </p:spPr>
        <p:txBody>
          <a:bodyPr/>
          <a:lstStyle/>
          <a:p>
            <a:r>
              <a:rPr lang="x-none" altLang="zh-CN" sz="6600" dirty="0"/>
              <a:t>4.哈夫曼树与编码</a:t>
            </a:r>
            <a:endParaRPr lang="x-none" altLang="zh-CN" sz="6600" dirty="0"/>
          </a:p>
        </p:txBody>
      </p:sp>
      <p:pic>
        <p:nvPicPr>
          <p:cNvPr id="3" name="图片 2" descr="sig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1565" y="313055"/>
            <a:ext cx="2117090" cy="21024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89965"/>
          </a:xfrm>
        </p:spPr>
        <p:txBody>
          <a:bodyPr/>
          <a:p>
            <a:r>
              <a:rPr lang="x-none" altLang="zh-CN"/>
              <a:t>相关基本概念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88415"/>
            <a:ext cx="10515600" cy="4890135"/>
          </a:xfrm>
        </p:spPr>
        <p:txBody>
          <a:bodyPr/>
          <a:p>
            <a:r>
              <a:rPr lang="x-none" altLang="zh-CN"/>
              <a:t>哈夫曼树：又称最优二叉树，是带权路径长度最短的树</a:t>
            </a:r>
            <a:endParaRPr lang="x-none" altLang="zh-CN"/>
          </a:p>
          <a:p>
            <a:pPr marL="0" indent="0">
              <a:buNone/>
            </a:pPr>
            <a:r>
              <a:rPr lang="x-none" altLang="zh-CN"/>
              <a:t>　　　　　　信息传输，数据压缩.........</a:t>
            </a:r>
            <a:endParaRPr lang="x-none" altLang="zh-CN"/>
          </a:p>
          <a:p>
            <a:r>
              <a:rPr lang="x-none" altLang="zh-CN"/>
              <a:t>路径：从树中一个结点到另一个结点之间的分支序列</a:t>
            </a:r>
            <a:endParaRPr lang="x-none" altLang="zh-CN"/>
          </a:p>
          <a:p>
            <a:r>
              <a:rPr lang="x-none" altLang="zh-CN"/>
              <a:t>路径长度：路径上分支的条数</a:t>
            </a:r>
            <a:endParaRPr lang="x-none" altLang="zh-CN"/>
          </a:p>
          <a:p>
            <a:r>
              <a:rPr lang="x-none" altLang="zh-CN"/>
              <a:t>树的路径长度：从树根到每个结点的路径长度之和</a:t>
            </a:r>
            <a:endParaRPr lang="x-none" altLang="zh-CN"/>
          </a:p>
          <a:p>
            <a:r>
              <a:rPr lang="x-none" altLang="zh-CN"/>
              <a:t>结点的权：给树中结点赋予一个数值</a:t>
            </a:r>
            <a:endParaRPr lang="x-none" altLang="zh-CN"/>
          </a:p>
          <a:p>
            <a:r>
              <a:rPr lang="x-none" altLang="zh-CN"/>
              <a:t>带权路径长度：结点到树根间的路径长度与结点的权的乘积</a:t>
            </a:r>
            <a:endParaRPr lang="x-none" altLang="zh-CN"/>
          </a:p>
          <a:p>
            <a:r>
              <a:rPr lang="x-none" altLang="zh-CN"/>
              <a:t>最优二叉树：在叶子个数及各叶子权值确定情况下，树的带权路径长度WPL值最小的二叉树</a:t>
            </a:r>
            <a:endParaRPr lang="x-none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哈夫曼树的建立过程</a:t>
            </a:r>
            <a:endParaRPr lang="x-none" altLang="zh-CN"/>
          </a:p>
        </p:txBody>
      </p:sp>
      <p:pic>
        <p:nvPicPr>
          <p:cNvPr id="4" name="内容占位符 3" descr="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4335" y="1405890"/>
            <a:ext cx="8653780" cy="4559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800"/>
          </a:xfrm>
        </p:spPr>
        <p:txBody>
          <a:bodyPr/>
          <a:p>
            <a:r>
              <a:rPr lang="x-none" altLang="zh-CN"/>
              <a:t>树的定义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7720" y="1424940"/>
            <a:ext cx="10515600" cy="4721860"/>
          </a:xfrm>
        </p:spPr>
        <p:txBody>
          <a:bodyPr>
            <a:normAutofit lnSpcReduction="10000"/>
          </a:bodyPr>
          <a:p>
            <a:r>
              <a:rPr lang="x-none" altLang="zh-CN" sz="3200">
                <a:sym typeface="+mn-ea"/>
              </a:rPr>
              <a:t>树是n（n&gt;=0)个结点的有限集合。</a:t>
            </a:r>
            <a:endParaRPr lang="x-none" altLang="zh-CN" sz="3200"/>
          </a:p>
          <a:p>
            <a:r>
              <a:rPr lang="x-none" altLang="zh-CN" sz="3200">
                <a:sym typeface="+mn-ea"/>
              </a:rPr>
              <a:t>   当n=0时，称为空树。</a:t>
            </a:r>
            <a:endParaRPr lang="x-none" altLang="zh-CN" sz="3200"/>
          </a:p>
          <a:p>
            <a:r>
              <a:rPr lang="x-none" altLang="zh-CN" sz="3200">
                <a:sym typeface="+mn-ea"/>
              </a:rPr>
              <a:t>   当n&gt;0时，该集合满足：</a:t>
            </a:r>
            <a:endParaRPr lang="x-none" altLang="zh-CN" sz="3200">
              <a:sym typeface="+mn-ea"/>
            </a:endParaRPr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          1.有且仅有一个称为根的特定结点，该结点没有前驱结点，但有零个或多个直接后继结点。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         2.除根结点之外的n-1个结点可以划分为m(m&gt;=0)个互不相交的有限集T1,T2,.....,Tm,每个Tm又是一棵树，称为树的子树。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（递归定义）----- 树的定义中又用到树的概念</a:t>
            </a:r>
            <a:r>
              <a:rPr lang="x-none" altLang="zh-CN"/>
              <a:t>。</a:t>
            </a:r>
            <a:endParaRPr lang="x-none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9800"/>
          </a:xfrm>
        </p:spPr>
        <p:txBody>
          <a:bodyPr/>
          <a:p>
            <a:r>
              <a:rPr lang="x-none" altLang="zh-CN"/>
              <a:t>哈夫曼编码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9215"/>
            <a:ext cx="10515600" cy="532574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x-none" altLang="zh-CN" sz="3200"/>
              <a:t>前缀编码：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　同一字符集中任何一个字符的编码都不是另一个字符编码的前缀（最左子串）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　　eg:字符集{A,B,C,D}   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           正确：编码集{1,01,000,001}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           错误：编码集{0,1,00,01},　 若编码串"001011",则无法识别它为 "AABABB"/"ADDB"/"CBDB"</a:t>
            </a:r>
            <a:endParaRPr lang="x-none" altLang="zh-CN" sz="3200"/>
          </a:p>
          <a:p>
            <a:pPr marL="0" indent="0">
              <a:buNone/>
            </a:pPr>
            <a:endParaRPr lang="x-none" altLang="zh-CN" sz="3200"/>
          </a:p>
          <a:p>
            <a:pPr marL="0" indent="0">
              <a:buNone/>
            </a:pPr>
            <a:r>
              <a:rPr lang="x-none" altLang="zh-CN" sz="3200">
                <a:sym typeface="+mn-ea"/>
              </a:rPr>
              <a:t>　哈夫曼编码是可以使信息压缩达到最短的二进制前缀编码（最优二进制前缀编码）</a:t>
            </a:r>
            <a:endParaRPr lang="x-none" altLang="zh-CN" sz="3200"/>
          </a:p>
          <a:p>
            <a:pPr marL="0" indent="0">
              <a:buNone/>
            </a:pPr>
            <a:endParaRPr lang="x-none" altLang="zh-CN" sz="3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490"/>
          </a:xfrm>
        </p:spPr>
        <p:txBody>
          <a:bodyPr/>
          <a:p>
            <a:r>
              <a:rPr lang="x-none" altLang="zh-CN"/>
              <a:t>哈夫曼编码</a:t>
            </a:r>
            <a:endParaRPr lang="x-none" altLang="zh-CN"/>
          </a:p>
        </p:txBody>
      </p:sp>
      <p:pic>
        <p:nvPicPr>
          <p:cNvPr id="4" name="内容占位符 3" descr="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5495" y="1330960"/>
            <a:ext cx="8020050" cy="4797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3030220"/>
          </a:xfrm>
        </p:spPr>
        <p:txBody>
          <a:bodyPr/>
          <a:lstStyle/>
          <a:p>
            <a:r>
              <a:rPr lang="x-none" altLang="en-US" sz="6600" dirty="0"/>
              <a:t>Thank you...</a:t>
            </a:r>
            <a:endParaRPr lang="x-none" altLang="en-US" sz="6600" dirty="0"/>
          </a:p>
        </p:txBody>
      </p:sp>
      <p:pic>
        <p:nvPicPr>
          <p:cNvPr id="3" name="图片 2" descr="sig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6645" y="144145"/>
            <a:ext cx="2092325" cy="2287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73455"/>
          </a:xfrm>
        </p:spPr>
        <p:txBody>
          <a:bodyPr/>
          <a:p>
            <a:r>
              <a:rPr lang="x-none" altLang="zh-CN"/>
              <a:t>相关重点概念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55725"/>
            <a:ext cx="10515600" cy="5427345"/>
          </a:xfrm>
        </p:spPr>
        <p:txBody>
          <a:bodyPr>
            <a:noAutofit/>
          </a:bodyPr>
          <a:p>
            <a:r>
              <a:rPr lang="x-none" altLang="zh-CN" sz="3200"/>
              <a:t>结点：包含一个数据元素及若干指向其子树的分支</a:t>
            </a:r>
            <a:endParaRPr lang="x-none" altLang="zh-CN" sz="3200"/>
          </a:p>
          <a:p>
            <a:r>
              <a:rPr lang="x-none" altLang="zh-CN" sz="3200"/>
              <a:t>结点的度：结点拥有子树的个数</a:t>
            </a:r>
            <a:endParaRPr lang="x-none" altLang="zh-CN" sz="3200"/>
          </a:p>
          <a:p>
            <a:r>
              <a:rPr lang="x-none" altLang="zh-CN" sz="3200"/>
              <a:t>树的度：树中所有结点的度的最大值</a:t>
            </a:r>
            <a:endParaRPr lang="x-none" altLang="zh-CN" sz="3200"/>
          </a:p>
          <a:p>
            <a:r>
              <a:rPr lang="x-none" altLang="zh-CN" sz="3200"/>
              <a:t>叶子结点（终端结点）：度为0</a:t>
            </a:r>
            <a:endParaRPr lang="x-none" altLang="zh-CN" sz="3200"/>
          </a:p>
          <a:p>
            <a:r>
              <a:rPr lang="x-none" altLang="zh-CN" sz="3200"/>
              <a:t>孩子结点：结点的子树的根（直接后继）</a:t>
            </a:r>
            <a:endParaRPr lang="x-none" altLang="zh-CN" sz="3200"/>
          </a:p>
          <a:p>
            <a:r>
              <a:rPr lang="x-none" altLang="zh-CN" sz="3200"/>
              <a:t>双亲结点：结点是其子树的根的双亲（该结点的直接前驱）</a:t>
            </a:r>
            <a:endParaRPr lang="x-none" altLang="zh-CN" sz="3200"/>
          </a:p>
          <a:p>
            <a:r>
              <a:rPr lang="x-none" altLang="zh-CN" sz="3200"/>
              <a:t>结点的层次：从树根开始定义，根为第一层</a:t>
            </a:r>
            <a:endParaRPr lang="x-none" altLang="zh-CN" sz="3200"/>
          </a:p>
          <a:p>
            <a:r>
              <a:rPr lang="x-none" altLang="zh-CN" sz="3200"/>
              <a:t>树的深度（高度）：树中所有结点层次的最大值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                                     树中叶子结点所在的最大层次</a:t>
            </a:r>
            <a:endParaRPr lang="x-none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27113908_YSS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4570" y="328295"/>
            <a:ext cx="10415270" cy="61575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253365"/>
            <a:ext cx="10515600" cy="4074795"/>
          </a:xfrm>
        </p:spPr>
        <p:txBody>
          <a:bodyPr/>
          <a:p>
            <a:r>
              <a:rPr lang="x-none" altLang="zh-CN" sz="6600"/>
              <a:t>2.认识二叉树</a:t>
            </a:r>
            <a:endParaRPr lang="x-none" altLang="zh-CN" sz="6600"/>
          </a:p>
        </p:txBody>
      </p:sp>
      <p:pic>
        <p:nvPicPr>
          <p:cNvPr id="3" name="图片 2" descr="sig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1410" y="270510"/>
            <a:ext cx="2083435" cy="19824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973455"/>
          </a:xfrm>
        </p:spPr>
        <p:txBody>
          <a:bodyPr/>
          <a:p>
            <a:r>
              <a:rPr lang="x-none" altLang="zh-CN"/>
              <a:t>二叉树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4856480"/>
          </a:xfrm>
        </p:spPr>
        <p:txBody>
          <a:bodyPr>
            <a:normAutofit/>
          </a:bodyPr>
          <a:p>
            <a:r>
              <a:rPr lang="x-none" altLang="zh-CN" sz="3200"/>
              <a:t>二叉树是n(n&gt;=0)个结点的有限集合.</a:t>
            </a:r>
            <a:endParaRPr lang="x-none" altLang="zh-CN" sz="3200"/>
          </a:p>
          <a:p>
            <a:r>
              <a:rPr lang="x-none" altLang="zh-CN" sz="3200"/>
              <a:t>       当n=0时，称为空二叉树</a:t>
            </a:r>
            <a:endParaRPr lang="x-none" altLang="zh-CN" sz="3200"/>
          </a:p>
          <a:p>
            <a:r>
              <a:rPr lang="x-none" altLang="zh-CN" sz="3200"/>
              <a:t>       当n&gt;0时，该集合由一个根节点及两棵互不相交的左，右子树的二叉树组成。</a:t>
            </a:r>
            <a:endParaRPr lang="x-none" altLang="zh-CN" sz="3200"/>
          </a:p>
          <a:p>
            <a:endParaRPr lang="x-none" altLang="zh-CN" sz="3200"/>
          </a:p>
          <a:p>
            <a:r>
              <a:rPr lang="x-none" altLang="zh-CN" sz="3200"/>
              <a:t>二叉树为满足以下条件的树形结构：</a:t>
            </a:r>
            <a:endParaRPr lang="x-none" altLang="zh-CN" sz="3200"/>
          </a:p>
          <a:p>
            <a:r>
              <a:rPr lang="x-none" altLang="zh-CN" sz="3200"/>
              <a:t>  1.每个结点的度不大于2</a:t>
            </a:r>
            <a:endParaRPr lang="x-none" altLang="zh-CN" sz="3200"/>
          </a:p>
          <a:p>
            <a:r>
              <a:rPr lang="x-none" altLang="zh-CN" sz="3200"/>
              <a:t>  2.结点每棵子树的位置明确区分左右，不可随意改变</a:t>
            </a:r>
            <a:endParaRPr lang="x-none" altLang="zh-CN" sz="32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040765"/>
          </a:xfrm>
        </p:spPr>
        <p:txBody>
          <a:bodyPr/>
          <a:p>
            <a:r>
              <a:rPr lang="x-none" altLang="zh-CN"/>
              <a:t>满二叉树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x-none" altLang="zh-CN" sz="3200"/>
              <a:t>深度为k且含有(2^k)-1个结点的二叉树</a:t>
            </a:r>
            <a:endParaRPr lang="x-none" altLang="zh-CN" sz="3200"/>
          </a:p>
          <a:p>
            <a:pPr marL="0" indent="0">
              <a:buNone/>
            </a:pPr>
            <a:endParaRPr lang="x-none" altLang="zh-CN" sz="3200"/>
          </a:p>
          <a:p>
            <a:pPr marL="0" indent="0">
              <a:buNone/>
            </a:pP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满二叉树的连续编号：</a:t>
            </a:r>
            <a:endParaRPr lang="x-none" altLang="zh-CN" sz="3200"/>
          </a:p>
          <a:p>
            <a:pPr marL="0" indent="0">
              <a:buNone/>
            </a:pPr>
            <a:r>
              <a:rPr lang="x-none" altLang="zh-CN" sz="3200"/>
              <a:t>      对含有n个结点的满二叉树，约定从根开始，按层从上到下，每层内从左到右，逐个对每一结点进行编号1,2,....,n</a:t>
            </a:r>
            <a:endParaRPr lang="x-none" altLang="zh-CN" sz="3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粗">
      <a:majorFont>
        <a:latin typeface="Impact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3233</Words>
  <Application>Kingsoft Office WPP</Application>
  <PresentationFormat>宽屏</PresentationFormat>
  <Paragraphs>290</Paragraphs>
  <Slides>42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主题​​</vt:lpstr>
      <vt:lpstr>树</vt:lpstr>
      <vt:lpstr>目录</vt:lpstr>
      <vt:lpstr>1.认识树</vt:lpstr>
      <vt:lpstr>树的定义</vt:lpstr>
      <vt:lpstr>相关重点概念</vt:lpstr>
      <vt:lpstr>PowerPoint 演示文稿</vt:lpstr>
      <vt:lpstr>2.认识二叉树</vt:lpstr>
      <vt:lpstr>二叉树</vt:lpstr>
      <vt:lpstr>满二叉树</vt:lpstr>
      <vt:lpstr>完全二叉树</vt:lpstr>
      <vt:lpstr>对比图</vt:lpstr>
      <vt:lpstr>对比图</vt:lpstr>
      <vt:lpstr>1.认识树</vt:lpstr>
      <vt:lpstr>二叉树的顺序存储</vt:lpstr>
      <vt:lpstr>顺序存储下标关系</vt:lpstr>
      <vt:lpstr>PowerPoint 演示文稿</vt:lpstr>
      <vt:lpstr>顺序存储</vt:lpstr>
      <vt:lpstr>链式存储</vt:lpstr>
      <vt:lpstr>顺序存储</vt:lpstr>
      <vt:lpstr>PowerPoint 演示文稿</vt:lpstr>
      <vt:lpstr>右单支二叉树</vt:lpstr>
      <vt:lpstr>PowerPoint 演示文稿</vt:lpstr>
      <vt:lpstr>链式存储————二叉链表</vt:lpstr>
      <vt:lpstr>两种存储方式比较：</vt:lpstr>
      <vt:lpstr>3.二叉树的遍历</vt:lpstr>
      <vt:lpstr>PowerPoint 演示文稿</vt:lpstr>
      <vt:lpstr>PowerPoint 演示文稿</vt:lpstr>
      <vt:lpstr>三种遍历</vt:lpstr>
      <vt:lpstr>PowerPoint 演示文稿</vt:lpstr>
      <vt:lpstr>PowerPoint 演示文稿</vt:lpstr>
      <vt:lpstr>PowerPoint 演示文稿</vt:lpstr>
      <vt:lpstr>前序，中序，后序遍历</vt:lpstr>
      <vt:lpstr>PowerPoint 演示文稿</vt:lpstr>
      <vt:lpstr>PowerPoint 演示文稿</vt:lpstr>
      <vt:lpstr>PowerPoint 演示文稿</vt:lpstr>
      <vt:lpstr>PowerPoint 演示文稿</vt:lpstr>
      <vt:lpstr>4.哈夫曼树与编码</vt:lpstr>
      <vt:lpstr>相关基本概念</vt:lpstr>
      <vt:lpstr>哈夫曼树的建立过程</vt:lpstr>
      <vt:lpstr>PowerPoint 演示文稿</vt:lpstr>
      <vt:lpstr>哈夫曼编码</vt:lpstr>
      <vt:lpstr>Thank you...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 Ann</dc:creator>
  <cp:lastModifiedBy>dongmengyuan</cp:lastModifiedBy>
  <cp:revision>108</cp:revision>
  <dcterms:created xsi:type="dcterms:W3CDTF">2017-07-25T10:16:08Z</dcterms:created>
  <dcterms:modified xsi:type="dcterms:W3CDTF">2017-07-25T10:16:08Z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